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2" r:id="rId11"/>
    <p:sldId id="271" r:id="rId12"/>
    <p:sldId id="275" r:id="rId13"/>
    <p:sldId id="264" r:id="rId14"/>
    <p:sldId id="265" r:id="rId15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30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8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2939957505311836"/>
          <c:y val="9.6450617283950615E-2"/>
          <c:w val="0.68219472565929262"/>
          <c:h val="0.893904320987654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B2E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Krankenstand gesamt (Ø)</c:v>
                </c:pt>
                <c:pt idx="1">
                  <c:v>Regulärer Krankenstand</c:v>
                </c:pt>
                <c:pt idx="2">
                  <c:v>Psych. Erkrankung / Burnout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15.1</c:v>
                </c:pt>
                <c:pt idx="1">
                  <c:v>9.1999999999999993</c:v>
                </c:pt>
                <c:pt idx="2">
                  <c:v>36.700000000000003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3-554E-9C49-8A9302A00F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5C6F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F4F7F7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4F7F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99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A7E92-6136-D50C-BAE9-F72CAB5FF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A22E43-34B8-3C8A-35CF-F0BDBC853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BF5F43-E87F-9195-9566-0D77C538E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8C1B7-C170-C816-26F3-D253882D9B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3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731407"/>
            <a:ext cx="6480450" cy="3038878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315" y="5264528"/>
            <a:ext cx="6577526" cy="100135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80" y="6426091"/>
            <a:ext cx="4357544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2188" y="6426091"/>
            <a:ext cx="1431447" cy="365125"/>
          </a:xfrm>
        </p:spPr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82685" y="6426091"/>
            <a:ext cx="603114" cy="365125"/>
          </a:xfrm>
        </p:spPr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0"/>
            <a:ext cx="4571999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533400" y="6324773"/>
            <a:ext cx="648045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646050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533400" y="512722"/>
            <a:ext cx="6456409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158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79" y="332308"/>
            <a:ext cx="11253667" cy="909921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488931"/>
            <a:ext cx="11253668" cy="470076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567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8173214" y="530425"/>
            <a:ext cx="3485386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8173214" y="5498461"/>
            <a:ext cx="348538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968" y="768351"/>
            <a:ext cx="3685656" cy="284352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05681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3978" y="5681133"/>
            <a:ext cx="3655646" cy="664191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73978" y="6426091"/>
            <a:ext cx="2295058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98013" y="6426091"/>
            <a:ext cx="875825" cy="365125"/>
          </a:xfrm>
        </p:spPr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142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4551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428" y="5271844"/>
            <a:ext cx="9613065" cy="10013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388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299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392851"/>
            <a:ext cx="7525512" cy="1882595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856" y="2502245"/>
            <a:ext cx="7492991" cy="3669956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9535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1519"/>
            <a:ext cx="6516938" cy="2091068"/>
          </a:xfrm>
        </p:spPr>
        <p:txBody>
          <a:bodyPr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526" y="2897442"/>
            <a:ext cx="6482747" cy="327983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4303014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5850" y="6416667"/>
            <a:ext cx="1420310" cy="365125"/>
          </a:xfrm>
        </p:spPr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16160" y="6416667"/>
            <a:ext cx="603114" cy="365125"/>
          </a:xfrm>
        </p:spPr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19999" y="0"/>
            <a:ext cx="4571999" cy="6857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530352" y="2670800"/>
            <a:ext cx="6402856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501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1399734"/>
            <a:ext cx="4136461" cy="2918754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398419"/>
            <a:ext cx="6250020" cy="4114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2906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590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435785"/>
            <a:ext cx="4268573" cy="2918754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452" y="743106"/>
            <a:ext cx="6277070" cy="53129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5486400" y="528489"/>
            <a:ext cx="6172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19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867" y="691867"/>
            <a:ext cx="5664732" cy="121266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1" y="533400"/>
            <a:ext cx="4953000" cy="5811928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3865" y="2007652"/>
            <a:ext cx="5664732" cy="43153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058518" y="530352"/>
            <a:ext cx="56000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291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971" y="691866"/>
            <a:ext cx="6680630" cy="12173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388620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971" y="2010699"/>
            <a:ext cx="6680630" cy="43139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84096" y="533400"/>
            <a:ext cx="668063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871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59" y="691867"/>
            <a:ext cx="6664559" cy="121734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17" y="2010699"/>
            <a:ext cx="6661902" cy="433085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533400"/>
            <a:ext cx="4038600" cy="57912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0" y="6426091"/>
            <a:ext cx="3553839" cy="365125"/>
          </a:xfrm>
        </p:spPr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65677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423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76" y="691868"/>
            <a:ext cx="4577602" cy="143921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76" y="2211185"/>
            <a:ext cx="4577602" cy="39549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00" y="533399"/>
            <a:ext cx="6172200" cy="57912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44365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229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555" y="512011"/>
            <a:ext cx="6792069" cy="1259920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388620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137143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55" y="2148840"/>
            <a:ext cx="6792069" cy="41623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4953000" y="1892587"/>
            <a:ext cx="6705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843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1935" y="691867"/>
            <a:ext cx="3052570" cy="201168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399" y="533400"/>
            <a:ext cx="7667626" cy="578875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1935" y="2889848"/>
            <a:ext cx="3052570" cy="343475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8727541" y="533400"/>
            <a:ext cx="293106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553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99" y="4829695"/>
            <a:ext cx="4289051" cy="141316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11125200" cy="4013885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289051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79" y="4829695"/>
            <a:ext cx="6554822" cy="152954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830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55" y="691867"/>
            <a:ext cx="4067721" cy="155955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2521819"/>
            <a:ext cx="3886200" cy="380278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685" y="694944"/>
            <a:ext cx="6705600" cy="562965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3984743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5547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295957"/>
            <a:ext cx="4000501" cy="188955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1891"/>
            <a:ext cx="3886202" cy="360359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1" y="694944"/>
            <a:ext cx="6705599" cy="550679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53001" y="531891"/>
            <a:ext cx="67055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3399" y="6324600"/>
            <a:ext cx="1112520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536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495833"/>
            <a:ext cx="11159163" cy="4245996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558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480" y="722376"/>
            <a:ext cx="10762488" cy="54589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7200" cap="all" baseline="0" dirty="0">
                <a:latin typeface="+mj-lt"/>
              </a:defRPr>
            </a:lvl1pPr>
            <a:lvl2pPr marL="457200" indent="0">
              <a:lnSpc>
                <a:spcPct val="90000"/>
              </a:lnSpc>
              <a:buNone/>
              <a:defRPr lang="en-US" sz="6600" cap="all" baseline="0" dirty="0">
                <a:latin typeface="+mj-lt"/>
              </a:defRPr>
            </a:lvl2pPr>
            <a:lvl3pPr marL="9144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3pPr>
            <a:lvl4pPr marL="13716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4pPr>
            <a:lvl5pPr marL="18288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816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86400"/>
            <a:ext cx="9472473" cy="939691"/>
          </a:xfrm>
        </p:spPr>
        <p:txBody>
          <a:bodyPr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667511"/>
            <a:ext cx="9413534" cy="401099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399690" y="517869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708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ei Inhal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760"/>
            <a:ext cx="11239498" cy="914400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1714500"/>
            <a:ext cx="5305425" cy="43894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936" y="1719072"/>
            <a:ext cx="5321808" cy="439054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3400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902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glei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5" y="365760"/>
            <a:ext cx="11256264" cy="914400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048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2212975"/>
            <a:ext cx="5303838" cy="3892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1490472"/>
            <a:ext cx="5321808" cy="64290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238" y="2212975"/>
            <a:ext cx="5321808" cy="3892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70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07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679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541942"/>
            <a:ext cx="11256264" cy="2225185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3423301"/>
            <a:ext cx="11239499" cy="29012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533400" y="297885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426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836238"/>
            <a:ext cx="11256264" cy="2512732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4834052"/>
            <a:ext cx="11239499" cy="140547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2000" dirty="0"/>
            </a:lvl1pPr>
            <a:lvl2pPr marL="457200" indent="0">
              <a:buNone/>
              <a:defRPr lang="en-US" sz="1800" dirty="0"/>
            </a:lvl2pPr>
            <a:lvl3pPr marL="914400" indent="0">
              <a:buNone/>
              <a:defRPr lang="en-US" sz="1600" dirty="0"/>
            </a:lvl3pPr>
            <a:lvl4pPr marL="1371600" indent="0">
              <a:buNone/>
              <a:defRPr lang="en-US" sz="1400" dirty="0"/>
            </a:lvl4pPr>
            <a:lvl5pPr marL="1828800" indent="0">
              <a:buNone/>
              <a:defRPr lang="en-US" sz="1400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533400" y="4531625"/>
            <a:ext cx="1112519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3339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24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83" y="691868"/>
            <a:ext cx="11243617" cy="901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640" y="1754753"/>
            <a:ext cx="11240960" cy="441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857" y="6426091"/>
            <a:ext cx="4688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46205" y="6426091"/>
            <a:ext cx="33276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E145790A-CD12-3A49-809F-EE478F87861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fld id="{F37EFE74-4A2F-8D4A-9C6E-DC3D8A0FE45B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E8D67-00CA-7CDE-66AF-4E6E2CA0045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85290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  <p:sldLayoutId id="2147483897" r:id="rId21"/>
    <p:sldLayoutId id="2147483898" r:id="rId22"/>
    <p:sldLayoutId id="2147483899" r:id="rId23"/>
    <p:sldLayoutId id="2147483900" r:id="rId24"/>
    <p:sldLayoutId id="2147483901" r:id="rId25"/>
    <p:sldLayoutId id="2147483902" r:id="rId26"/>
    <p:sldLayoutId id="2147483903" r:id="rId27"/>
    <p:sldLayoutId id="2147483904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78386" y="1077201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LEBENS- UND SOZIALBERATUNG AM ARBEITSPLATZ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535459" y="1963799"/>
            <a:ext cx="10650289" cy="21556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5000"/>
              </a:lnSpc>
            </a:pP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Warum</a:t>
            </a: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psychosoziale</a:t>
            </a: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Beratung</a:t>
            </a:r>
            <a:endParaRPr lang="en-US" sz="4800" dirty="0"/>
          </a:p>
          <a:p>
            <a:pPr>
              <a:lnSpc>
                <a:spcPct val="105000"/>
              </a:lnSpc>
            </a:pP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am </a:t>
            </a: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Arbeitsplatz</a:t>
            </a: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unverzichtbar</a:t>
            </a: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48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ist</a:t>
            </a:r>
            <a:r>
              <a:rPr lang="en-US" sz="4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…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822960" y="4343400"/>
            <a:ext cx="201168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822959" y="5394960"/>
            <a:ext cx="9840921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Vortrag über psychische Gesundheit, Prävention und den Wert der vierten Säule der </a:t>
            </a:r>
            <a:r>
              <a:rPr lang="en-US" sz="1400" dirty="0" err="1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Gesundheitsvorsorge</a:t>
            </a:r>
            <a:r>
              <a:rPr lang="en-US" sz="14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Beate Kolouch, </a:t>
            </a:r>
            <a:r>
              <a:rPr lang="en-US" sz="1400" dirty="0" err="1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Diplom-Lebensberaterin</a:t>
            </a:r>
            <a:r>
              <a:rPr lang="en-US" sz="14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</a:t>
            </a:r>
            <a:r>
              <a:rPr lang="en-US" sz="14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00" dirty="0" err="1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Supervisorin</a:t>
            </a:r>
            <a:endParaRPr lang="en-US" sz="14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9FA209E8-76CC-25F8-FDE3-07AD5A58E53E}"/>
              </a:ext>
            </a:extLst>
          </p:cNvPr>
          <p:cNvSpPr txBox="1"/>
          <p:nvPr/>
        </p:nvSpPr>
        <p:spPr>
          <a:xfrm>
            <a:off x="678386" y="4398384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…und </a:t>
            </a:r>
            <a:r>
              <a:rPr lang="en-US" sz="1900" i="1" dirty="0" err="1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</a:t>
            </a:r>
            <a:r>
              <a:rPr lang="en-US" sz="1900" i="1" dirty="0">
                <a:solidFill>
                  <a:srgbClr val="CFED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sie sich von anderen Berufsgruppen unterscheidet</a:t>
            </a:r>
            <a:endParaRPr lang="en-US" sz="19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839E9AF-6799-51C3-4C27-549DF4568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984" y="508059"/>
            <a:ext cx="2187970" cy="8635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Eine </a:t>
            </a:r>
            <a:r>
              <a:rPr lang="en-US" sz="3200" b="1" dirty="0" err="1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alltägliche</a:t>
            </a:r>
            <a:r>
              <a:rPr lang="en-US" sz="3200" b="1" dirty="0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 Situation </a:t>
            </a:r>
            <a:r>
              <a:rPr lang="en-US" sz="3200" b="1" dirty="0" err="1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im</a:t>
            </a:r>
            <a:r>
              <a:rPr lang="en-US" sz="3200" b="1" dirty="0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Betrieb</a:t>
            </a:r>
            <a:endParaRPr lang="en-US" sz="3200" b="1" dirty="0"/>
          </a:p>
        </p:txBody>
      </p:sp>
      <p:sp>
        <p:nvSpPr>
          <p:cNvPr id="5" name="Shape 3"/>
          <p:cNvSpPr/>
          <p:nvPr/>
        </p:nvSpPr>
        <p:spPr>
          <a:xfrm>
            <a:off x="868680" y="2011680"/>
            <a:ext cx="685800" cy="6858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5" y="2165985"/>
            <a:ext cx="377190" cy="3771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011680"/>
            <a:ext cx="9144000" cy="304223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548640" y="544068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These: </a:t>
            </a:r>
            <a:r>
              <a:rPr lang="en-US" sz="14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Lebens- und Sozialberatung (LSB) ist keine Luxus-Wellness-Leistung, sondern unverzichtbare betriebliche Infrastruktur.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800524C-BF1D-CF72-5E01-8BE3CC769523}"/>
              </a:ext>
            </a:extLst>
          </p:cNvPr>
          <p:cNvSpPr txBox="1"/>
          <p:nvPr/>
        </p:nvSpPr>
        <p:spPr>
          <a:xfrm>
            <a:off x="2211859" y="1878227"/>
            <a:ext cx="7500552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/>
              <a:t>Genau hier setzt psychosoziale Beratung an…</a:t>
            </a:r>
          </a:p>
          <a:p>
            <a:pPr>
              <a:lnSpc>
                <a:spcPct val="150000"/>
              </a:lnSpc>
            </a:pPr>
            <a:endParaRPr lang="de-DE" sz="2000" dirty="0"/>
          </a:p>
          <a:p>
            <a:pPr>
              <a:lnSpc>
                <a:spcPct val="150000"/>
              </a:lnSpc>
            </a:pPr>
            <a:r>
              <a:rPr lang="de-DE" sz="2000" dirty="0"/>
              <a:t>Nicht erst, wenn jemand krankgeschrieben ist, sondern davor!</a:t>
            </a:r>
          </a:p>
          <a:p>
            <a:pPr>
              <a:lnSpc>
                <a:spcPct val="150000"/>
              </a:lnSpc>
            </a:pPr>
            <a:endParaRPr lang="de-DE" sz="2000" dirty="0"/>
          </a:p>
          <a:p>
            <a:pPr>
              <a:lnSpc>
                <a:spcPct val="150000"/>
              </a:lnSpc>
            </a:pPr>
            <a:r>
              <a:rPr lang="de-DE" sz="2000" dirty="0"/>
              <a:t>In der Phase, in der ein Gespräch, eine Orientierung, eine Perspektive noch etwas bewegen oder in eine andere Richtung lenken kann.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7724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Die unsichtbare Last, die wir mit zur Arbeit tragen</a:t>
            </a:r>
            <a:endParaRPr lang="en-US" sz="3000" b="1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0881360" cy="1143000"/>
          </a:xfrm>
          <a:prstGeom prst="roundRect">
            <a:avLst>
              <a:gd name="adj" fmla="val 56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Shape 3"/>
          <p:cNvSpPr/>
          <p:nvPr/>
        </p:nvSpPr>
        <p:spPr>
          <a:xfrm>
            <a:off x="822960" y="203454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2174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1938528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Belastungsgrenze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828800" y="2331720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Flexibilität, ständige Erreichbarkeit, maximaler Leistungsdruck – während private und gesellschaftliche Krisen gleichzeitig zunehmen</a:t>
            </a:r>
            <a:r>
              <a:rPr lang="en-US" sz="125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3200400"/>
            <a:ext cx="10881360" cy="1143000"/>
          </a:xfrm>
          <a:prstGeom prst="roundRect">
            <a:avLst>
              <a:gd name="adj" fmla="val 56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Shape 7"/>
          <p:cNvSpPr/>
          <p:nvPr/>
        </p:nvSpPr>
        <p:spPr>
          <a:xfrm>
            <a:off x="822960" y="340614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35890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28800" y="3310128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Phänomen Präsentismus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828800" y="3703320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</a:t>
            </a:r>
            <a:r>
              <a:rPr lang="en-US" sz="14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rperlich anwesend, geistig blockiert. Trotz seelischer Belastung wird gearbeitet – mit steigendem Risiko für Fehler und Unfälle</a:t>
            </a:r>
            <a:r>
              <a:rPr lang="en-US" sz="125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4572000"/>
            <a:ext cx="10881360" cy="1143000"/>
          </a:xfrm>
          <a:prstGeom prst="roundRect">
            <a:avLst>
              <a:gd name="adj" fmla="val 56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5" name="Shape 11"/>
          <p:cNvSpPr/>
          <p:nvPr/>
        </p:nvSpPr>
        <p:spPr>
          <a:xfrm>
            <a:off x="822960" y="477774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496062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28800" y="4681728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Tabu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828800" y="5074920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r>
              <a:rPr lang="en-US" sz="14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ich zugebe, dass ich nicht mehr kann, gilt das als Schwäche.“ Angst vor Stigmatisierung verhindert frühzeitige Hilfe</a:t>
            </a:r>
            <a:r>
              <a:rPr lang="en-US" sz="125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 &amp; FAKTEN  ·  ÖSTERREICH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B2E"/>
                </a:solidFill>
                <a:ea typeface="Cambria" pitchFamily="34" charset="-122"/>
                <a:cs typeface="Cambria" pitchFamily="34" charset="-120"/>
              </a:rPr>
              <a:t>Was der Krankenstand wirklich zeigt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548640" y="1769364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Durchschnittliche Dauer eines Krankenstands (Tage)</a:t>
            </a:r>
            <a:endParaRPr lang="en-US" sz="1600" dirty="0"/>
          </a:p>
        </p:txBody>
      </p:sp>
      <p:graphicFrame>
        <p:nvGraphicFramePr>
          <p:cNvPr id="17" name="Chart 0"/>
          <p:cNvGraphicFramePr/>
          <p:nvPr>
            <p:extLst>
              <p:ext uri="{D42A27DB-BD31-4B8C-83A1-F6EECF244321}">
                <p14:modId xmlns:p14="http://schemas.microsoft.com/office/powerpoint/2010/main" val="3927698284"/>
              </p:ext>
            </p:extLst>
          </p:nvPr>
        </p:nvGraphicFramePr>
        <p:xfrm>
          <a:off x="388620" y="2541816"/>
          <a:ext cx="6400800" cy="263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Shape 15"/>
          <p:cNvSpPr/>
          <p:nvPr/>
        </p:nvSpPr>
        <p:spPr>
          <a:xfrm>
            <a:off x="7208215" y="2514600"/>
            <a:ext cx="4160520" cy="2660688"/>
          </a:xfrm>
          <a:prstGeom prst="roundRect">
            <a:avLst>
              <a:gd name="adj" fmla="val 2667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Shape 16"/>
          <p:cNvSpPr/>
          <p:nvPr/>
        </p:nvSpPr>
        <p:spPr>
          <a:xfrm>
            <a:off x="7212639" y="2664117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51" y="2797848"/>
            <a:ext cx="326898" cy="32689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8225794" y="2778417"/>
            <a:ext cx="247876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Altersgruppe 25–44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7543800" y="3522294"/>
            <a:ext cx="3657600" cy="12844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6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 sind psychische Erkrankungen bereits der häufigste Grund für krankheitsbedingte Fehlzeiten überhaupt.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00888" y="6263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Quelle: Fehlzeitenreport / Krankenstandsdaten Österreich [1</a:t>
            </a:r>
            <a:r>
              <a:rPr lang="en-US" sz="900" i="1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74D14308-ED7F-F60D-E476-D119BC214112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Was </a:t>
            </a:r>
            <a:r>
              <a:rPr lang="en-US" sz="3000" b="1" dirty="0" err="1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ist</a:t>
            </a:r>
            <a:r>
              <a:rPr lang="en-US" sz="3000" b="1" dirty="0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psychosoziale</a:t>
            </a:r>
            <a:r>
              <a:rPr lang="en-US" sz="3000" b="1" dirty="0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Beratung</a:t>
            </a:r>
            <a:r>
              <a:rPr lang="en-US" sz="3000" b="1" dirty="0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?</a:t>
            </a:r>
            <a:endParaRPr lang="en-US" sz="30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1AD80E7-95E2-DB13-AA59-B28E10EBB264}"/>
              </a:ext>
            </a:extLst>
          </p:cNvPr>
          <p:cNvSpPr txBox="1"/>
          <p:nvPr/>
        </p:nvSpPr>
        <p:spPr>
          <a:xfrm>
            <a:off x="457200" y="320040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Geprüfte Qualifikation. 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2022 neue Ausbildungsverordnung mit staatlicher Befähigungsprüfung auf NQR-Niveau 6 –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vergleichbar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mit Bachelor –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psychosoziale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8ABF0E0-F024-9257-00D0-E746F529B7B0}"/>
              </a:ext>
            </a:extLst>
          </p:cNvPr>
          <p:cNvSpPr txBox="1"/>
          <p:nvPr/>
        </p:nvSpPr>
        <p:spPr>
          <a:xfrm>
            <a:off x="457200" y="452628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 zur Selbsthilfe. 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Beratung, Begleitung und Betreuung von Menschen ohne diagnostizierte psychische Störung – ziel- und ressourcenorientiert, mit gesetzlicher Verschwiegenheitspflicht.</a:t>
            </a:r>
            <a:endParaRPr lang="en-US" sz="145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9ECD0D3F-4C37-DDDC-9227-8825DE038EE3}"/>
              </a:ext>
            </a:extLst>
          </p:cNvPr>
          <p:cNvSpPr/>
          <p:nvPr/>
        </p:nvSpPr>
        <p:spPr>
          <a:xfrm>
            <a:off x="7360920" y="1783080"/>
            <a:ext cx="4343400" cy="960120"/>
          </a:xfrm>
          <a:prstGeom prst="roundRect">
            <a:avLst>
              <a:gd name="adj" fmla="val 9524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DF9961F-0A5F-28CE-3CF1-761ABCA712FC}"/>
              </a:ext>
            </a:extLst>
          </p:cNvPr>
          <p:cNvSpPr txBox="1"/>
          <p:nvPr/>
        </p:nvSpPr>
        <p:spPr>
          <a:xfrm>
            <a:off x="7635240" y="1783080"/>
            <a:ext cx="1828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1989</a:t>
            </a:r>
            <a:endParaRPr lang="en-US" sz="24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7DFA5DF7-AD32-3DEA-63A5-45893755A23E}"/>
              </a:ext>
            </a:extLst>
          </p:cNvPr>
          <p:cNvSpPr txBox="1"/>
          <p:nvPr/>
        </p:nvSpPr>
        <p:spPr>
          <a:xfrm>
            <a:off x="9326880" y="178308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 geregelt</a:t>
            </a:r>
            <a:endParaRPr lang="en-US" sz="13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AC0E5511-DBB9-3E89-F0E6-9266ECA1210C}"/>
              </a:ext>
            </a:extLst>
          </p:cNvPr>
          <p:cNvSpPr/>
          <p:nvPr/>
        </p:nvSpPr>
        <p:spPr>
          <a:xfrm>
            <a:off x="7360920" y="2944368"/>
            <a:ext cx="4343400" cy="960120"/>
          </a:xfrm>
          <a:prstGeom prst="roundRect">
            <a:avLst>
              <a:gd name="adj" fmla="val 9524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8AE814C-A0E8-D955-4858-EE87C110AD84}"/>
              </a:ext>
            </a:extLst>
          </p:cNvPr>
          <p:cNvSpPr txBox="1"/>
          <p:nvPr/>
        </p:nvSpPr>
        <p:spPr>
          <a:xfrm>
            <a:off x="7635240" y="2944368"/>
            <a:ext cx="1828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§ 119</a:t>
            </a:r>
            <a:endParaRPr lang="en-US" sz="24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B777BC86-3758-5942-76B5-D5E395EC45B4}"/>
              </a:ext>
            </a:extLst>
          </p:cNvPr>
          <p:cNvSpPr txBox="1"/>
          <p:nvPr/>
        </p:nvSpPr>
        <p:spPr>
          <a:xfrm>
            <a:off x="9326880" y="2944368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GewO</a:t>
            </a:r>
            <a:endParaRPr lang="en-US" sz="135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940929B7-D829-14BB-271C-DD947DA88195}"/>
              </a:ext>
            </a:extLst>
          </p:cNvPr>
          <p:cNvSpPr/>
          <p:nvPr/>
        </p:nvSpPr>
        <p:spPr>
          <a:xfrm>
            <a:off x="7360920" y="4105656"/>
            <a:ext cx="4343400" cy="960120"/>
          </a:xfrm>
          <a:prstGeom prst="roundRect">
            <a:avLst>
              <a:gd name="adj" fmla="val 9524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FE8EA2F9-504B-B199-B018-94F08519FA3A}"/>
              </a:ext>
            </a:extLst>
          </p:cNvPr>
          <p:cNvSpPr txBox="1"/>
          <p:nvPr/>
        </p:nvSpPr>
        <p:spPr>
          <a:xfrm>
            <a:off x="7635240" y="4105656"/>
            <a:ext cx="1828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NQR 6</a:t>
            </a:r>
            <a:endParaRPr lang="en-US" sz="24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D7DE66ED-5445-7BB6-2F3A-5032FD4D7AE4}"/>
              </a:ext>
            </a:extLst>
          </p:cNvPr>
          <p:cNvSpPr txBox="1"/>
          <p:nvPr/>
        </p:nvSpPr>
        <p:spPr>
          <a:xfrm>
            <a:off x="9326880" y="4105656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Bachelor-Niveau</a:t>
            </a:r>
            <a:endParaRPr lang="en-US" sz="135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8CAEB727-33A5-AFF9-D073-6354FCFA6E0F}"/>
              </a:ext>
            </a:extLst>
          </p:cNvPr>
          <p:cNvSpPr/>
          <p:nvPr/>
        </p:nvSpPr>
        <p:spPr>
          <a:xfrm>
            <a:off x="7360920" y="5266944"/>
            <a:ext cx="4343400" cy="960120"/>
          </a:xfrm>
          <a:prstGeom prst="roundRect">
            <a:avLst>
              <a:gd name="adj" fmla="val 9524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4FB72871-CF79-0D8A-4AC4-EDD8E6BC7912}"/>
              </a:ext>
            </a:extLst>
          </p:cNvPr>
          <p:cNvSpPr txBox="1"/>
          <p:nvPr/>
        </p:nvSpPr>
        <p:spPr>
          <a:xfrm>
            <a:off x="7635240" y="5266944"/>
            <a:ext cx="1828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240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F0219D01-D566-14EE-D57B-8E869E508B03}"/>
              </a:ext>
            </a:extLst>
          </p:cNvPr>
          <p:cNvSpPr txBox="1"/>
          <p:nvPr/>
        </p:nvSpPr>
        <p:spPr>
          <a:xfrm>
            <a:off x="9326880" y="5266944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4F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Verschwiegenheit</a:t>
            </a:r>
            <a:endParaRPr lang="en-US" sz="1350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2889403B-F191-94A0-71BC-7E55A31AC9AB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DAFADC8-7F2B-8412-31A7-E59BB315529F}"/>
              </a:ext>
            </a:extLst>
          </p:cNvPr>
          <p:cNvSpPr txBox="1"/>
          <p:nvPr/>
        </p:nvSpPr>
        <p:spPr>
          <a:xfrm>
            <a:off x="1123406" y="21161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29FE85FF-B83B-D1E1-4989-A5EE040C7A19}"/>
              </a:ext>
            </a:extLst>
          </p:cNvPr>
          <p:cNvSpPr txBox="1"/>
          <p:nvPr/>
        </p:nvSpPr>
        <p:spPr>
          <a:xfrm>
            <a:off x="457200" y="196596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  <a:spcAft>
                <a:spcPts val="1000"/>
              </a:spcAft>
            </a:pPr>
            <a:r>
              <a:rPr lang="en-US" sz="1450" b="1" dirty="0" err="1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Reglementiertes</a:t>
            </a:r>
            <a:r>
              <a:rPr lang="en-US" sz="14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b="1" dirty="0" err="1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</a:t>
            </a:r>
            <a:r>
              <a:rPr lang="en-US" sz="14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1989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geregelt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(§ 119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GewO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– oft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„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vierte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Säule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des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österreichischen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Gesundheits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und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Sozialwesens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bezeichnet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neben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Medizin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Psychotherapie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und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Klinischer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Psychologie</a:t>
            </a:r>
            <a:r>
              <a:rPr lang="en-US" sz="14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62727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5FD7AE3D-1E29-781B-4283-774EF8F486AB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  <a:ea typeface="Cambria" pitchFamily="34" charset="-122"/>
                <a:cs typeface="Cambria" pitchFamily="34" charset="-120"/>
              </a:rPr>
              <a:t>Prävention statt Reparatur</a:t>
            </a:r>
            <a:endParaRPr lang="en-US" sz="30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D8DC9F2C-57CF-32CE-7853-CBC3A5CE5508}"/>
              </a:ext>
            </a:extLst>
          </p:cNvPr>
          <p:cNvSpPr txBox="1"/>
          <p:nvPr/>
        </p:nvSpPr>
        <p:spPr>
          <a:xfrm>
            <a:off x="457200" y="157276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err="1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Psychosoziale</a:t>
            </a:r>
            <a:r>
              <a:rPr lang="en-US" sz="1600" i="1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i="1" dirty="0" err="1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</a:t>
            </a:r>
            <a:r>
              <a:rPr lang="en-US" sz="1600" i="1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setzt an, bevor aus einer Belastung eine Erkrankung wird</a:t>
            </a:r>
            <a:r>
              <a:rPr lang="en-US" sz="1500" i="1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2ACBF376-7C6C-611C-88B2-C10792673528}"/>
              </a:ext>
            </a:extLst>
          </p:cNvPr>
          <p:cNvSpPr/>
          <p:nvPr/>
        </p:nvSpPr>
        <p:spPr>
          <a:xfrm>
            <a:off x="457200" y="2286000"/>
            <a:ext cx="5394960" cy="3566160"/>
          </a:xfrm>
          <a:prstGeom prst="roundRect">
            <a:avLst>
              <a:gd name="adj" fmla="val 3077"/>
            </a:avLst>
          </a:prstGeom>
          <a:solidFill>
            <a:srgbClr val="FBEAEA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BE93E8B8-0E83-09D5-2AB1-E7E7387AC880}"/>
              </a:ext>
            </a:extLst>
          </p:cNvPr>
          <p:cNvSpPr txBox="1"/>
          <p:nvPr/>
        </p:nvSpPr>
        <p:spPr>
          <a:xfrm>
            <a:off x="777240" y="2514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B041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FRÜHZEITIGE BERATUNG</a:t>
            </a:r>
            <a:endParaRPr lang="en-US" sz="12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A5FD5A8C-9839-688C-06F4-8C2A3D7E4D3B}"/>
              </a:ext>
            </a:extLst>
          </p:cNvPr>
          <p:cNvSpPr/>
          <p:nvPr/>
        </p:nvSpPr>
        <p:spPr>
          <a:xfrm>
            <a:off x="822960" y="3063240"/>
            <a:ext cx="292608" cy="292608"/>
          </a:xfrm>
          <a:prstGeom prst="ellipse">
            <a:avLst/>
          </a:prstGeom>
          <a:solidFill>
            <a:srgbClr val="B0413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42E2C2AE-19DE-24D6-F551-EE3F60A66472}"/>
              </a:ext>
            </a:extLst>
          </p:cNvPr>
          <p:cNvSpPr txBox="1"/>
          <p:nvPr/>
        </p:nvSpPr>
        <p:spPr>
          <a:xfrm>
            <a:off x="822960" y="3063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CBBA6DF1-2597-80F2-5BD3-FB2625B0A39B}"/>
              </a:ext>
            </a:extLst>
          </p:cNvPr>
          <p:cNvSpPr txBox="1"/>
          <p:nvPr/>
        </p:nvSpPr>
        <p:spPr>
          <a:xfrm>
            <a:off x="1280160" y="3017520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 / Zeitdruck</a:t>
            </a:r>
            <a:endParaRPr lang="en-US" sz="1350" dirty="0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870FA1C9-19E4-7492-1F9B-FF7B987EE37A}"/>
              </a:ext>
            </a:extLst>
          </p:cNvPr>
          <p:cNvSpPr/>
          <p:nvPr/>
        </p:nvSpPr>
        <p:spPr>
          <a:xfrm>
            <a:off x="822960" y="3721608"/>
            <a:ext cx="292608" cy="292608"/>
          </a:xfrm>
          <a:prstGeom prst="ellipse">
            <a:avLst/>
          </a:prstGeom>
          <a:solidFill>
            <a:srgbClr val="B0413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51F33818-863D-4506-8F74-1FB24BA9606E}"/>
              </a:ext>
            </a:extLst>
          </p:cNvPr>
          <p:cNvSpPr txBox="1"/>
          <p:nvPr/>
        </p:nvSpPr>
        <p:spPr>
          <a:xfrm>
            <a:off x="822960" y="37216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9BE5A930-18D1-300D-C939-F1F3925548EA}"/>
              </a:ext>
            </a:extLst>
          </p:cNvPr>
          <p:cNvSpPr txBox="1"/>
          <p:nvPr/>
        </p:nvSpPr>
        <p:spPr>
          <a:xfrm>
            <a:off x="1280160" y="367588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nicht angesprochen</a:t>
            </a:r>
            <a:endParaRPr lang="en-US" sz="135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9FD33B4A-2E82-D6F7-49A6-1B63097E6423}"/>
              </a:ext>
            </a:extLst>
          </p:cNvPr>
          <p:cNvSpPr/>
          <p:nvPr/>
        </p:nvSpPr>
        <p:spPr>
          <a:xfrm>
            <a:off x="822960" y="4379976"/>
            <a:ext cx="292608" cy="292608"/>
          </a:xfrm>
          <a:prstGeom prst="ellipse">
            <a:avLst/>
          </a:prstGeom>
          <a:solidFill>
            <a:srgbClr val="B0413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430CFAE2-F565-7407-0892-F6FB38D8462A}"/>
              </a:ext>
            </a:extLst>
          </p:cNvPr>
          <p:cNvSpPr txBox="1"/>
          <p:nvPr/>
        </p:nvSpPr>
        <p:spPr>
          <a:xfrm>
            <a:off x="822960" y="43799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558D7C37-96B6-9B8A-92A2-F96B4E3427D3}"/>
              </a:ext>
            </a:extLst>
          </p:cNvPr>
          <p:cNvSpPr txBox="1"/>
          <p:nvPr/>
        </p:nvSpPr>
        <p:spPr>
          <a:xfrm>
            <a:off x="1280160" y="4334256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Fehler, Rückzug, Konflikte</a:t>
            </a:r>
            <a:endParaRPr lang="en-US" sz="1350" dirty="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6A765563-4BD0-D8E8-D051-65D7247D23DB}"/>
              </a:ext>
            </a:extLst>
          </p:cNvPr>
          <p:cNvSpPr/>
          <p:nvPr/>
        </p:nvSpPr>
        <p:spPr>
          <a:xfrm>
            <a:off x="822960" y="5038344"/>
            <a:ext cx="292608" cy="292608"/>
          </a:xfrm>
          <a:prstGeom prst="ellipse">
            <a:avLst/>
          </a:prstGeom>
          <a:solidFill>
            <a:srgbClr val="B0413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BF1BF4F7-02BA-3F61-2C0E-D903AD039D7C}"/>
              </a:ext>
            </a:extLst>
          </p:cNvPr>
          <p:cNvSpPr txBox="1"/>
          <p:nvPr/>
        </p:nvSpPr>
        <p:spPr>
          <a:xfrm>
            <a:off x="822960" y="50383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E662F988-5604-C622-3D01-ED550CDF9051}"/>
              </a:ext>
            </a:extLst>
          </p:cNvPr>
          <p:cNvSpPr txBox="1"/>
          <p:nvPr/>
        </p:nvSpPr>
        <p:spPr>
          <a:xfrm>
            <a:off x="1280160" y="4992624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Krankenstand oder Kündigung</a:t>
            </a:r>
            <a:endParaRPr lang="en-US" sz="1350" dirty="0"/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7C0D056F-21CB-17E7-8754-2FE464163EA3}"/>
              </a:ext>
            </a:extLst>
          </p:cNvPr>
          <p:cNvSpPr/>
          <p:nvPr/>
        </p:nvSpPr>
        <p:spPr>
          <a:xfrm>
            <a:off x="6309360" y="2286000"/>
            <a:ext cx="5394960" cy="3566160"/>
          </a:xfrm>
          <a:prstGeom prst="roundRect">
            <a:avLst>
              <a:gd name="adj" fmla="val 3077"/>
            </a:avLst>
          </a:prstGeom>
          <a:solidFill>
            <a:srgbClr val="E4F5F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9B2D3CE7-3AD9-8665-5853-A6193B30A340}"/>
              </a:ext>
            </a:extLst>
          </p:cNvPr>
          <p:cNvSpPr txBox="1"/>
          <p:nvPr/>
        </p:nvSpPr>
        <p:spPr>
          <a:xfrm>
            <a:off x="6629400" y="2514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LEBENS- UND SOZIALBERATUNG</a:t>
            </a:r>
            <a:endParaRPr lang="en-US" sz="1200" dirty="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198FA382-A92D-E1FF-EF57-34B6D9E7426A}"/>
              </a:ext>
            </a:extLst>
          </p:cNvPr>
          <p:cNvSpPr/>
          <p:nvPr/>
        </p:nvSpPr>
        <p:spPr>
          <a:xfrm>
            <a:off x="6675120" y="3063240"/>
            <a:ext cx="292608" cy="29260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0435ABDF-24D2-A326-17BA-C1C77EB13835}"/>
              </a:ext>
            </a:extLst>
          </p:cNvPr>
          <p:cNvSpPr txBox="1"/>
          <p:nvPr/>
        </p:nvSpPr>
        <p:spPr>
          <a:xfrm>
            <a:off x="6675120" y="3063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88E89113-E08E-0FA4-0622-68D373D3FD83}"/>
              </a:ext>
            </a:extLst>
          </p:cNvPr>
          <p:cNvSpPr txBox="1"/>
          <p:nvPr/>
        </p:nvSpPr>
        <p:spPr>
          <a:xfrm>
            <a:off x="7132320" y="3017520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 / Zeitdruck</a:t>
            </a:r>
            <a:endParaRPr lang="en-US" sz="1350" dirty="0"/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D1B2A365-670C-6623-E6F3-443E78E2BC1C}"/>
              </a:ext>
            </a:extLst>
          </p:cNvPr>
          <p:cNvSpPr/>
          <p:nvPr/>
        </p:nvSpPr>
        <p:spPr>
          <a:xfrm>
            <a:off x="6675120" y="3721608"/>
            <a:ext cx="292608" cy="29260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FAE99A6B-0DD3-6C4A-717C-B3718B718575}"/>
              </a:ext>
            </a:extLst>
          </p:cNvPr>
          <p:cNvSpPr txBox="1"/>
          <p:nvPr/>
        </p:nvSpPr>
        <p:spPr>
          <a:xfrm>
            <a:off x="6675120" y="37216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87F74443-BA59-D705-307A-50A0D0F2F567}"/>
              </a:ext>
            </a:extLst>
          </p:cNvPr>
          <p:cNvSpPr txBox="1"/>
          <p:nvPr/>
        </p:nvSpPr>
        <p:spPr>
          <a:xfrm>
            <a:off x="7132320" y="367588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Vertrauliches Beratungsgespräch</a:t>
            </a:r>
            <a:endParaRPr lang="en-US" sz="1350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0682D1B7-06A5-DD3E-300F-822D3CADD54C}"/>
              </a:ext>
            </a:extLst>
          </p:cNvPr>
          <p:cNvSpPr/>
          <p:nvPr/>
        </p:nvSpPr>
        <p:spPr>
          <a:xfrm>
            <a:off x="6675120" y="4379976"/>
            <a:ext cx="292608" cy="29260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C350AC05-B107-ED1C-844D-804586820275}"/>
              </a:ext>
            </a:extLst>
          </p:cNvPr>
          <p:cNvSpPr txBox="1"/>
          <p:nvPr/>
        </p:nvSpPr>
        <p:spPr>
          <a:xfrm>
            <a:off x="6675120" y="43799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9ECB9177-062D-F6E5-B08C-16BA940BF99E}"/>
              </a:ext>
            </a:extLst>
          </p:cNvPr>
          <p:cNvSpPr txBox="1"/>
          <p:nvPr/>
        </p:nvSpPr>
        <p:spPr>
          <a:xfrm>
            <a:off x="7132320" y="4334256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Orientierung, Perspektive, Entlastung</a:t>
            </a:r>
            <a:endParaRPr lang="en-US" sz="1350" dirty="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6FDCBA02-1862-849A-97B1-3B0B2C95BB68}"/>
              </a:ext>
            </a:extLst>
          </p:cNvPr>
          <p:cNvSpPr/>
          <p:nvPr/>
        </p:nvSpPr>
        <p:spPr>
          <a:xfrm>
            <a:off x="6675120" y="5038344"/>
            <a:ext cx="292608" cy="29260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0B21E550-DD73-FFF9-E3FB-764DFCB56C2B}"/>
              </a:ext>
            </a:extLst>
          </p:cNvPr>
          <p:cNvSpPr txBox="1"/>
          <p:nvPr/>
        </p:nvSpPr>
        <p:spPr>
          <a:xfrm>
            <a:off x="6675120" y="50383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51E6327A-7705-13BE-9289-86F634DBC37E}"/>
              </a:ext>
            </a:extLst>
          </p:cNvPr>
          <p:cNvSpPr txBox="1"/>
          <p:nvPr/>
        </p:nvSpPr>
        <p:spPr>
          <a:xfrm>
            <a:off x="7132320" y="4992624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Handlungsfähigkeit bleibt erhalten</a:t>
            </a:r>
            <a:endParaRPr lang="en-US" sz="1350" dirty="0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30967321-24C2-557D-3E04-696AE6C0F4B1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4883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EA93544D-05F3-0A3C-6AEC-336718DFB563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</a:rPr>
              <a:t>Beispiele aus der </a:t>
            </a:r>
            <a:r>
              <a:rPr lang="en-US" sz="3000" b="1" dirty="0" err="1">
                <a:solidFill>
                  <a:srgbClr val="0A3D3F"/>
                </a:solidFill>
              </a:rPr>
              <a:t>betrieblichen</a:t>
            </a:r>
            <a:r>
              <a:rPr lang="en-US" sz="3000" b="1" dirty="0">
                <a:solidFill>
                  <a:srgbClr val="0A3D3F"/>
                </a:solidFill>
              </a:rPr>
              <a:t> Praxis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77016BB-E780-CDCD-2AD7-403BD60CCC0B}"/>
              </a:ext>
            </a:extLst>
          </p:cNvPr>
          <p:cNvSpPr/>
          <p:nvPr/>
        </p:nvSpPr>
        <p:spPr>
          <a:xfrm>
            <a:off x="4572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F42CAB2-6505-24FC-A7F7-9BCD90419E2A}"/>
              </a:ext>
            </a:extLst>
          </p:cNvPr>
          <p:cNvSpPr/>
          <p:nvPr/>
        </p:nvSpPr>
        <p:spPr>
          <a:xfrm>
            <a:off x="7315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E63F6A9-D8B6-3575-66D2-0B05089ED352}"/>
              </a:ext>
            </a:extLst>
          </p:cNvPr>
          <p:cNvSpPr txBox="1"/>
          <p:nvPr/>
        </p:nvSpPr>
        <p:spPr>
          <a:xfrm>
            <a:off x="7315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Burnout-Prävention</a:t>
            </a:r>
            <a:endParaRPr lang="en-US" sz="1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956129E-FBF8-E0B2-B887-BF425B676E1A}"/>
              </a:ext>
            </a:extLst>
          </p:cNvPr>
          <p:cNvSpPr txBox="1"/>
          <p:nvPr/>
        </p:nvSpPr>
        <p:spPr>
          <a:xfrm>
            <a:off x="7498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IT-Abteilung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Reorganisations-prozess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vertrauliche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Beratungsgespräche, bevor aus Überlastung eine Erschöpfungsdepression wird – ohne Meldung an die Führungskraft</a:t>
            </a: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97EFD5D-A2AE-8766-5C0B-790F779D599D}"/>
              </a:ext>
            </a:extLst>
          </p:cNvPr>
          <p:cNvSpPr/>
          <p:nvPr/>
        </p:nvSpPr>
        <p:spPr>
          <a:xfrm>
            <a:off x="43434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6C52D2CD-EA0F-3519-3005-82991E3D726F}"/>
              </a:ext>
            </a:extLst>
          </p:cNvPr>
          <p:cNvSpPr/>
          <p:nvPr/>
        </p:nvSpPr>
        <p:spPr>
          <a:xfrm>
            <a:off x="46177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8177D0B-AA83-9930-EC56-2297032BC687}"/>
              </a:ext>
            </a:extLst>
          </p:cNvPr>
          <p:cNvSpPr txBox="1"/>
          <p:nvPr/>
        </p:nvSpPr>
        <p:spPr>
          <a:xfrm>
            <a:off x="46177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Konfliktmanagement</a:t>
            </a:r>
            <a:endParaRPr lang="en-US" sz="1600" b="1" dirty="0">
              <a:solidFill>
                <a:srgbClr val="FFFFF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7307B7F-A8C1-EB65-9727-CBEE58FED1BC}"/>
              </a:ext>
            </a:extLst>
          </p:cNvPr>
          <p:cNvSpPr txBox="1"/>
          <p:nvPr/>
        </p:nvSpPr>
        <p:spPr>
          <a:xfrm>
            <a:off x="46360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Zwei Abteilungen liefern sich Grabenkämpfe. Eine LSB-Fachkraft arbeitet neutral an Kommunikationsmustern und Rollenklärung – im Team und in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Einzelgesprächen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74F25CA-8005-BC8D-4CAD-F9A15A7A68B7}"/>
              </a:ext>
            </a:extLst>
          </p:cNvPr>
          <p:cNvSpPr/>
          <p:nvPr/>
        </p:nvSpPr>
        <p:spPr>
          <a:xfrm>
            <a:off x="82296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7D40E200-78FC-A0ED-EDAE-69889149BBA7}"/>
              </a:ext>
            </a:extLst>
          </p:cNvPr>
          <p:cNvSpPr/>
          <p:nvPr/>
        </p:nvSpPr>
        <p:spPr>
          <a:xfrm>
            <a:off x="85039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CA58023-2A05-E45B-832D-20D3CCDD66F4}"/>
              </a:ext>
            </a:extLst>
          </p:cNvPr>
          <p:cNvSpPr txBox="1"/>
          <p:nvPr/>
        </p:nvSpPr>
        <p:spPr>
          <a:xfrm>
            <a:off x="85039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Return-to-Work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7BB9A27-E045-1223-7EA5-E96B7605264F}"/>
              </a:ext>
            </a:extLst>
          </p:cNvPr>
          <p:cNvSpPr txBox="1"/>
          <p:nvPr/>
        </p:nvSpPr>
        <p:spPr>
          <a:xfrm>
            <a:off x="85222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Rückkehr nach längerem Krankenstand: Begleitung für einen realistischen Wiedereinstieg, Vermeidung von Überforderung, erleichterte Kommunikation im Team.</a:t>
            </a: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D60B8BB-79CD-3598-65FE-F52F9BBDF488}"/>
              </a:ext>
            </a:extLst>
          </p:cNvPr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Lebens- und Sozialberatung am Arbeitsplatz</a:t>
            </a:r>
            <a:endParaRPr lang="en-US" sz="9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52F7DDB-DC60-930B-B9A3-93486F90AB7C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588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50880-7036-AEB1-C7CC-F78146418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CA63520-2647-A8E0-785F-C68AFD40704C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</a:rPr>
              <a:t>Beispiele aus der </a:t>
            </a:r>
            <a:r>
              <a:rPr lang="en-US" sz="3000" b="1" dirty="0" err="1">
                <a:solidFill>
                  <a:srgbClr val="0A3D3F"/>
                </a:solidFill>
              </a:rPr>
              <a:t>betrieblichen</a:t>
            </a:r>
            <a:r>
              <a:rPr lang="en-US" sz="3000" b="1" dirty="0">
                <a:solidFill>
                  <a:srgbClr val="0A3D3F"/>
                </a:solidFill>
              </a:rPr>
              <a:t> Praxis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B664DEB-26CD-14A3-446E-82DE599723FA}"/>
              </a:ext>
            </a:extLst>
          </p:cNvPr>
          <p:cNvSpPr/>
          <p:nvPr/>
        </p:nvSpPr>
        <p:spPr>
          <a:xfrm>
            <a:off x="4572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D78FC42-9A51-C3E7-9503-A5B66CA8F53F}"/>
              </a:ext>
            </a:extLst>
          </p:cNvPr>
          <p:cNvSpPr/>
          <p:nvPr/>
        </p:nvSpPr>
        <p:spPr>
          <a:xfrm>
            <a:off x="7315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D24F7BC-1EDF-05A0-BCF6-FEFF59D35AC8}"/>
              </a:ext>
            </a:extLst>
          </p:cNvPr>
          <p:cNvSpPr txBox="1"/>
          <p:nvPr/>
        </p:nvSpPr>
        <p:spPr>
          <a:xfrm>
            <a:off x="7315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Krise / </a:t>
            </a: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Akuthilfe</a:t>
            </a:r>
            <a:endParaRPr lang="en-US" sz="16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0D993BB-D89A-0059-7293-092B1A55FA46}"/>
              </a:ext>
            </a:extLst>
          </p:cNvPr>
          <p:cNvSpPr txBox="1"/>
          <p:nvPr/>
        </p:nvSpPr>
        <p:spPr>
          <a:xfrm>
            <a:off x="7498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Sofortige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professionelle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Unterstützung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für den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Betroffenen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in der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einer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akuten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Krise.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C4F8849-DB17-3D4D-5DE8-A512C097244B}"/>
              </a:ext>
            </a:extLst>
          </p:cNvPr>
          <p:cNvSpPr/>
          <p:nvPr/>
        </p:nvSpPr>
        <p:spPr>
          <a:xfrm>
            <a:off x="43434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8B5F42D-13E1-D0D2-AE4A-6113CCCAD5B9}"/>
              </a:ext>
            </a:extLst>
          </p:cNvPr>
          <p:cNvSpPr/>
          <p:nvPr/>
        </p:nvSpPr>
        <p:spPr>
          <a:xfrm>
            <a:off x="46177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CFE33E7-DA19-9532-DB08-7752A6F49A97}"/>
              </a:ext>
            </a:extLst>
          </p:cNvPr>
          <p:cNvSpPr txBox="1"/>
          <p:nvPr/>
        </p:nvSpPr>
        <p:spPr>
          <a:xfrm>
            <a:off x="46177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Teambegleitung</a:t>
            </a:r>
            <a:endParaRPr lang="en-US" sz="1600" b="1" dirty="0">
              <a:solidFill>
                <a:srgbClr val="FFFFF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572513A-9333-231E-1FD6-2722BCA8709A}"/>
              </a:ext>
            </a:extLst>
          </p:cNvPr>
          <p:cNvSpPr txBox="1"/>
          <p:nvPr/>
        </p:nvSpPr>
        <p:spPr>
          <a:xfrm>
            <a:off x="46360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Professionelle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Begleitung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des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gesamten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Teams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durch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die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Trauerphase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82D1EAC9-CC20-8683-D8E4-3913BBCFA865}"/>
              </a:ext>
            </a:extLst>
          </p:cNvPr>
          <p:cNvSpPr/>
          <p:nvPr/>
        </p:nvSpPr>
        <p:spPr>
          <a:xfrm>
            <a:off x="8229600" y="1874520"/>
            <a:ext cx="3566160" cy="4114800"/>
          </a:xfrm>
          <a:prstGeom prst="roundRect">
            <a:avLst>
              <a:gd name="adj" fmla="val 3077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0384D11-5AC2-9367-D95E-BD47E07D1164}"/>
              </a:ext>
            </a:extLst>
          </p:cNvPr>
          <p:cNvSpPr/>
          <p:nvPr/>
        </p:nvSpPr>
        <p:spPr>
          <a:xfrm>
            <a:off x="8503920" y="21488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B74873C-0522-9E67-CAC4-66DDF85AF342}"/>
              </a:ext>
            </a:extLst>
          </p:cNvPr>
          <p:cNvSpPr txBox="1"/>
          <p:nvPr/>
        </p:nvSpPr>
        <p:spPr>
          <a:xfrm>
            <a:off x="8503920" y="21488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Stabilisierung</a:t>
            </a:r>
            <a:endParaRPr lang="en-US" sz="1600" b="1" dirty="0">
              <a:solidFill>
                <a:srgbClr val="FFFFF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A61E42C-5C6B-B51A-9EB6-B8E3AEA5453F}"/>
              </a:ext>
            </a:extLst>
          </p:cNvPr>
          <p:cNvSpPr txBox="1"/>
          <p:nvPr/>
        </p:nvSpPr>
        <p:spPr>
          <a:xfrm>
            <a:off x="8522208" y="2926080"/>
            <a:ext cx="298094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Die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Betriebskultur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wird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geschützt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–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Vertrauen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und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Handlungsfähigkeit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bleiben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erhalten</a:t>
            </a:r>
            <a:r>
              <a:rPr lang="en-US" sz="15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EFE2B65-B9D0-DAA2-AAD6-F3B65A06CE5F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92921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971041B-8F5C-E18C-8205-2269F4CFBEAA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</a:rPr>
              <a:t>Nutzen für das </a:t>
            </a:r>
            <a:r>
              <a:rPr lang="en-US" sz="3000" b="1" dirty="0" err="1">
                <a:solidFill>
                  <a:srgbClr val="0A3D3F"/>
                </a:solidFill>
              </a:rPr>
              <a:t>Unternehmen</a:t>
            </a:r>
            <a:endParaRPr lang="en-US" sz="3000" b="1" dirty="0">
              <a:solidFill>
                <a:srgbClr val="0A3D3F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2580DB9-4ED5-3D45-2789-8BB3FBA41D7B}"/>
              </a:ext>
            </a:extLst>
          </p:cNvPr>
          <p:cNvSpPr txBox="1"/>
          <p:nvPr/>
        </p:nvSpPr>
        <p:spPr>
          <a:xfrm>
            <a:off x="457200" y="16002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reiner Wohlfühlfaktor – unbearbeitete Belastungen kosten nachweislich Geld.</a:t>
            </a:r>
            <a:endParaRPr lang="en-US" sz="15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0883AA5-A92C-89FE-4DB8-561B5364780C}"/>
              </a:ext>
            </a:extLst>
          </p:cNvPr>
          <p:cNvSpPr/>
          <p:nvPr/>
        </p:nvSpPr>
        <p:spPr>
          <a:xfrm>
            <a:off x="457200" y="24688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4178031-BD97-2165-44D5-AF2623C3AB0B}"/>
              </a:ext>
            </a:extLst>
          </p:cNvPr>
          <p:cNvSpPr/>
          <p:nvPr/>
        </p:nvSpPr>
        <p:spPr>
          <a:xfrm>
            <a:off x="1874520" y="28346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01B1567-EF17-5E2C-0698-BC2D96D2D1FC}"/>
              </a:ext>
            </a:extLst>
          </p:cNvPr>
          <p:cNvSpPr txBox="1"/>
          <p:nvPr/>
        </p:nvSpPr>
        <p:spPr>
          <a:xfrm>
            <a:off x="1874520" y="2834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8090"/>
                </a:solidFill>
                <a:latin typeface="Cambria" pitchFamily="34" charset="0"/>
              </a:rPr>
              <a:t>1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39E2C96-D709-9B1E-D8F8-07A6101136BE}"/>
              </a:ext>
            </a:extLst>
          </p:cNvPr>
          <p:cNvSpPr txBox="1"/>
          <p:nvPr/>
        </p:nvSpPr>
        <p:spPr>
          <a:xfrm>
            <a:off x="685800" y="3794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</a:rPr>
              <a:t>Weniger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</a:rPr>
              <a:t>Fehlzeiten</a:t>
            </a:r>
            <a:endParaRPr lang="en-US" b="1" dirty="0">
              <a:solidFill>
                <a:srgbClr val="FFFFFF"/>
              </a:solidFill>
              <a:latin typeface="Cambria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2EB4E25-045E-66EA-7990-E61EBA95856E}"/>
              </a:ext>
            </a:extLst>
          </p:cNvPr>
          <p:cNvSpPr txBox="1"/>
          <p:nvPr/>
        </p:nvSpPr>
        <p:spPr>
          <a:xfrm>
            <a:off x="731520" y="443484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Frühzeitige Beratung wirkt, bevor Belastung zu Krankenstand oder Präsentismus führt.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7687000-8812-D020-16A0-1131A6B8CC9F}"/>
              </a:ext>
            </a:extLst>
          </p:cNvPr>
          <p:cNvSpPr/>
          <p:nvPr/>
        </p:nvSpPr>
        <p:spPr>
          <a:xfrm>
            <a:off x="4343400" y="24688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B51E6E4-E8D3-EF5B-CC8B-6195E7E4B63F}"/>
              </a:ext>
            </a:extLst>
          </p:cNvPr>
          <p:cNvSpPr/>
          <p:nvPr/>
        </p:nvSpPr>
        <p:spPr>
          <a:xfrm>
            <a:off x="5760720" y="283464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1F19A85-DFBA-A877-F74D-187C5BD206EA}"/>
              </a:ext>
            </a:extLst>
          </p:cNvPr>
          <p:cNvSpPr txBox="1"/>
          <p:nvPr/>
        </p:nvSpPr>
        <p:spPr>
          <a:xfrm>
            <a:off x="5760720" y="2834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77DBDEE-536C-3E1D-0015-B8EA6C6DE52A}"/>
              </a:ext>
            </a:extLst>
          </p:cNvPr>
          <p:cNvSpPr txBox="1"/>
          <p:nvPr/>
        </p:nvSpPr>
        <p:spPr>
          <a:xfrm>
            <a:off x="4572000" y="3794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 err="1">
                <a:solidFill>
                  <a:srgbClr val="FFFFFF"/>
                </a:solidFill>
                <a:latin typeface="Cambria" pitchFamily="34" charset="0"/>
              </a:rPr>
              <a:t>Besseres</a:t>
            </a:r>
            <a:r>
              <a:rPr lang="en-US" b="1" dirty="0">
                <a:solidFill>
                  <a:srgbClr val="FFFFFF"/>
                </a:solidFill>
                <a:latin typeface="Cambria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</a:rPr>
              <a:t>Betriebsklima</a:t>
            </a:r>
            <a:endParaRPr lang="en-US" b="1" dirty="0">
              <a:solidFill>
                <a:srgbClr val="FFFFFF"/>
              </a:solidFill>
              <a:latin typeface="Cambria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E907F70-47A8-1A1C-BB29-37CF5ED64420}"/>
              </a:ext>
            </a:extLst>
          </p:cNvPr>
          <p:cNvSpPr txBox="1"/>
          <p:nvPr/>
        </p:nvSpPr>
        <p:spPr>
          <a:xfrm>
            <a:off x="4617720" y="443484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Konflikte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werden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bearbeitet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statt verschleppt – weniger Reibung im Team.</a:t>
            </a: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B0D8EC0E-925C-E162-A78D-6B6CEC90A025}"/>
              </a:ext>
            </a:extLst>
          </p:cNvPr>
          <p:cNvSpPr/>
          <p:nvPr/>
        </p:nvSpPr>
        <p:spPr>
          <a:xfrm>
            <a:off x="8229600" y="2468880"/>
            <a:ext cx="3566160" cy="3291840"/>
          </a:xfrm>
          <a:prstGeom prst="roundRect">
            <a:avLst>
              <a:gd name="adj" fmla="val 3333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27E5A68-C2C1-6059-A4F8-5936CFE67C19}"/>
              </a:ext>
            </a:extLst>
          </p:cNvPr>
          <p:cNvSpPr/>
          <p:nvPr/>
        </p:nvSpPr>
        <p:spPr>
          <a:xfrm>
            <a:off x="9646920" y="28346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A30771A-6251-E30E-A151-634392E105B5}"/>
              </a:ext>
            </a:extLst>
          </p:cNvPr>
          <p:cNvSpPr txBox="1"/>
          <p:nvPr/>
        </p:nvSpPr>
        <p:spPr>
          <a:xfrm>
            <a:off x="9646920" y="284835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28090"/>
                </a:solidFill>
                <a:latin typeface="Cambria" pitchFamily="34" charset="0"/>
              </a:rPr>
              <a:t>3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3FD8F2D-D3AA-AAE1-B4C9-174244E76135}"/>
              </a:ext>
            </a:extLst>
          </p:cNvPr>
          <p:cNvSpPr txBox="1"/>
          <p:nvPr/>
        </p:nvSpPr>
        <p:spPr>
          <a:xfrm>
            <a:off x="8458200" y="37947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 err="1">
                <a:solidFill>
                  <a:srgbClr val="FFFFFF"/>
                </a:solidFill>
                <a:latin typeface="Cambria" pitchFamily="34" charset="0"/>
              </a:rPr>
              <a:t>Stärkere</a:t>
            </a:r>
            <a:r>
              <a:rPr lang="en-US" b="1" dirty="0">
                <a:solidFill>
                  <a:srgbClr val="FFFFFF"/>
                </a:solidFill>
                <a:latin typeface="Cambria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</a:rPr>
              <a:t>Bindung</a:t>
            </a:r>
            <a:endParaRPr lang="en-US" b="1" dirty="0">
              <a:solidFill>
                <a:srgbClr val="FFFFFF"/>
              </a:solidFill>
              <a:latin typeface="Cambria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F9EEDCA-17BE-B694-30C7-474070AC1CDD}"/>
              </a:ext>
            </a:extLst>
          </p:cNvPr>
          <p:cNvSpPr txBox="1"/>
          <p:nvPr/>
        </p:nvSpPr>
        <p:spPr>
          <a:xfrm>
            <a:off x="8503920" y="443484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Wer Unterstützung erlebt, bleibt eher – ein Argument gerade bei Fachkräftemangel</a:t>
            </a:r>
            <a:r>
              <a:rPr lang="en-US" sz="125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1420041-25A7-5B9C-F2AA-46CC22E933F6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6935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9C3A2AB-8D91-98E1-4AB6-DF90E770961A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</a:rPr>
              <a:t>Abgrenzung: Sozialarbeit, Coaching &amp; HR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DF3E5DF-A815-00B4-644C-410AA6125EE2}"/>
              </a:ext>
            </a:extLst>
          </p:cNvPr>
          <p:cNvSpPr/>
          <p:nvPr/>
        </p:nvSpPr>
        <p:spPr>
          <a:xfrm>
            <a:off x="457200" y="1874520"/>
            <a:ext cx="3566160" cy="3977640"/>
          </a:xfrm>
          <a:prstGeom prst="roundRect">
            <a:avLst>
              <a:gd name="adj" fmla="val 3077"/>
            </a:avLst>
          </a:prstGeom>
          <a:solidFill>
            <a:srgbClr val="F2F7F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2E36781-0CCB-1F0D-4ADD-D4DBC3FAC29A}"/>
              </a:ext>
            </a:extLst>
          </p:cNvPr>
          <p:cNvSpPr/>
          <p:nvPr/>
        </p:nvSpPr>
        <p:spPr>
          <a:xfrm>
            <a:off x="457200" y="1874520"/>
            <a:ext cx="3566160" cy="685800"/>
          </a:xfrm>
          <a:prstGeom prst="roundRect">
            <a:avLst>
              <a:gd name="adj" fmla="val 16000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732592A-021B-2604-A3B2-E71910FCB1D4}"/>
              </a:ext>
            </a:extLst>
          </p:cNvPr>
          <p:cNvSpPr/>
          <p:nvPr/>
        </p:nvSpPr>
        <p:spPr>
          <a:xfrm>
            <a:off x="457200" y="2240280"/>
            <a:ext cx="3566160" cy="32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75E6113-FCB5-7230-38E4-3E517CE373FB}"/>
              </a:ext>
            </a:extLst>
          </p:cNvPr>
          <p:cNvSpPr txBox="1"/>
          <p:nvPr/>
        </p:nvSpPr>
        <p:spPr>
          <a:xfrm>
            <a:off x="640080" y="18745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FFFFFF"/>
                </a:solidFill>
              </a:rPr>
              <a:t>Sozialarbeit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60D046D-2571-479E-2D62-B49DCC7A22B0}"/>
              </a:ext>
            </a:extLst>
          </p:cNvPr>
          <p:cNvSpPr txBox="1"/>
          <p:nvPr/>
        </p:nvSpPr>
        <p:spPr>
          <a:xfrm>
            <a:off x="731520" y="2788920"/>
            <a:ext cx="30175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Institutioneller, oft behördlicher Kontext (Jugendwohlfahrt, Sozialämter). LSB ist freiberuflich-beraterisch, freiwillig, ohne </a:t>
            </a:r>
            <a:r>
              <a:rPr lang="en-US" sz="16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Eingriffsfunktion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E170AD4-A202-A0DD-2ED6-C45F8D470915}"/>
              </a:ext>
            </a:extLst>
          </p:cNvPr>
          <p:cNvSpPr/>
          <p:nvPr/>
        </p:nvSpPr>
        <p:spPr>
          <a:xfrm>
            <a:off x="4343400" y="1874520"/>
            <a:ext cx="3566160" cy="3977640"/>
          </a:xfrm>
          <a:prstGeom prst="roundRect">
            <a:avLst>
              <a:gd name="adj" fmla="val 3077"/>
            </a:avLst>
          </a:prstGeom>
          <a:solidFill>
            <a:srgbClr val="F2F7F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DDE3CEDE-233A-2569-ACE0-718F2BF80735}"/>
              </a:ext>
            </a:extLst>
          </p:cNvPr>
          <p:cNvSpPr/>
          <p:nvPr/>
        </p:nvSpPr>
        <p:spPr>
          <a:xfrm>
            <a:off x="4343400" y="1874520"/>
            <a:ext cx="3566160" cy="685800"/>
          </a:xfrm>
          <a:prstGeom prst="roundRect">
            <a:avLst>
              <a:gd name="adj" fmla="val 16000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1FD4D1D6-CA2E-B340-F4E4-6B7E6BC1089C}"/>
              </a:ext>
            </a:extLst>
          </p:cNvPr>
          <p:cNvSpPr/>
          <p:nvPr/>
        </p:nvSpPr>
        <p:spPr>
          <a:xfrm>
            <a:off x="4343400" y="2240280"/>
            <a:ext cx="3566160" cy="32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3FD7171-9DF1-7C53-3390-E7D5AC89396D}"/>
              </a:ext>
            </a:extLst>
          </p:cNvPr>
          <p:cNvSpPr txBox="1"/>
          <p:nvPr/>
        </p:nvSpPr>
        <p:spPr>
          <a:xfrm>
            <a:off x="4526280" y="18745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Coaching</a:t>
            </a: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CE9DE6D-8F1E-6C20-3144-638CDA0BAA8D}"/>
              </a:ext>
            </a:extLst>
          </p:cNvPr>
          <p:cNvSpPr txBox="1"/>
          <p:nvPr/>
        </p:nvSpPr>
        <p:spPr>
          <a:xfrm>
            <a:off x="4617720" y="2788920"/>
            <a:ext cx="30175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Keine geschützte Berufsbezeichnung in Österreich. Für Persönlichkeitsentwicklung </a:t>
            </a:r>
            <a:r>
              <a:rPr lang="en-US" sz="16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ist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 die LSB-Gewerbeberechtigung nötig – LSB ist geprüft und </a:t>
            </a:r>
            <a:r>
              <a:rPr lang="en-US" sz="16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reguliert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1E5650B-819C-F41B-5426-977B36166EE4}"/>
              </a:ext>
            </a:extLst>
          </p:cNvPr>
          <p:cNvSpPr/>
          <p:nvPr/>
        </p:nvSpPr>
        <p:spPr>
          <a:xfrm>
            <a:off x="8229600" y="1874520"/>
            <a:ext cx="3566160" cy="3977640"/>
          </a:xfrm>
          <a:prstGeom prst="roundRect">
            <a:avLst>
              <a:gd name="adj" fmla="val 3077"/>
            </a:avLst>
          </a:prstGeom>
          <a:solidFill>
            <a:srgbClr val="F2F7F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463799AE-6589-D9C6-3EC9-1C6CDE6DD788}"/>
              </a:ext>
            </a:extLst>
          </p:cNvPr>
          <p:cNvSpPr/>
          <p:nvPr/>
        </p:nvSpPr>
        <p:spPr>
          <a:xfrm>
            <a:off x="8229600" y="1874520"/>
            <a:ext cx="3566160" cy="685800"/>
          </a:xfrm>
          <a:prstGeom prst="roundRect">
            <a:avLst>
              <a:gd name="adj" fmla="val 16000"/>
            </a:avLst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136F66A-33C5-939E-6F28-2087BAA9F9C1}"/>
              </a:ext>
            </a:extLst>
          </p:cNvPr>
          <p:cNvSpPr/>
          <p:nvPr/>
        </p:nvSpPr>
        <p:spPr>
          <a:xfrm>
            <a:off x="8229600" y="2240280"/>
            <a:ext cx="3566160" cy="32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E8BA952-3A93-6FE7-4127-1F37979DC46A}"/>
              </a:ext>
            </a:extLst>
          </p:cNvPr>
          <p:cNvSpPr txBox="1"/>
          <p:nvPr/>
        </p:nvSpPr>
        <p:spPr>
          <a:xfrm>
            <a:off x="8412480" y="18745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HR / </a:t>
            </a:r>
            <a:r>
              <a:rPr lang="en-US" b="1" dirty="0" err="1">
                <a:solidFill>
                  <a:srgbClr val="FFFFFF"/>
                </a:solidFill>
              </a:rPr>
              <a:t>Personalabteilung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375D0B4-2279-3FA0-EC3D-3B4BAF5340E5}"/>
              </a:ext>
            </a:extLst>
          </p:cNvPr>
          <p:cNvSpPr txBox="1"/>
          <p:nvPr/>
        </p:nvSpPr>
        <p:spPr>
          <a:xfrm>
            <a:off x="8503920" y="2788920"/>
            <a:ext cx="30175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Immer auch der Arbeitgeberseite verpflichtet. LSB ist der Verschwiegenheit gegenüber der beratenen Person verpflichtet, nicht dem </a:t>
            </a:r>
            <a:r>
              <a:rPr lang="en-US" sz="16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Unternehmen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4D85EB0-94FB-F0F3-30D4-6C9A65314436}"/>
              </a:ext>
            </a:extLst>
          </p:cNvPr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Lebens- und Sozialberatung am Arbeitsplatz</a:t>
            </a:r>
            <a:endParaRPr lang="en-US" sz="9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CDE2500-B209-5BB0-A9E3-E11434C33DD9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81389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E570E5ED-BF7C-E4DA-9985-5D9FF7C0A620}"/>
              </a:ext>
            </a:extLst>
          </p:cNvPr>
          <p:cNvSpPr txBox="1"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3D3F"/>
                </a:solidFill>
              </a:rPr>
              <a:t>Abgrenzung: Psychotherapie &amp; </a:t>
            </a:r>
            <a:r>
              <a:rPr lang="en-US" sz="3000" b="1" dirty="0" err="1">
                <a:solidFill>
                  <a:srgbClr val="0A3D3F"/>
                </a:solidFill>
              </a:rPr>
              <a:t>Psychologie</a:t>
            </a:r>
            <a:endParaRPr lang="en-US" sz="3000" b="1" dirty="0">
              <a:solidFill>
                <a:srgbClr val="0A3D3F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1A0867F-55B1-F363-F388-81EC5F66C176}"/>
              </a:ext>
            </a:extLst>
          </p:cNvPr>
          <p:cNvSpPr/>
          <p:nvPr/>
        </p:nvSpPr>
        <p:spPr>
          <a:xfrm>
            <a:off x="457200" y="1828800"/>
            <a:ext cx="11247120" cy="1965960"/>
          </a:xfrm>
          <a:prstGeom prst="roundRect">
            <a:avLst>
              <a:gd name="adj" fmla="val 4651"/>
            </a:avLst>
          </a:prstGeom>
          <a:solidFill>
            <a:srgbClr val="F2F7F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29A389E-4F5D-2886-D78A-EFB067CBCAB7}"/>
              </a:ext>
            </a:extLst>
          </p:cNvPr>
          <p:cNvSpPr/>
          <p:nvPr/>
        </p:nvSpPr>
        <p:spPr>
          <a:xfrm>
            <a:off x="457200" y="1828800"/>
            <a:ext cx="2834640" cy="1965960"/>
          </a:xfrm>
          <a:prstGeom prst="roundRect">
            <a:avLst>
              <a:gd name="adj" fmla="val 465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AE27CC4-D0AD-A5DD-344F-05DD3F741EE7}"/>
              </a:ext>
            </a:extLst>
          </p:cNvPr>
          <p:cNvSpPr txBox="1"/>
          <p:nvPr/>
        </p:nvSpPr>
        <p:spPr>
          <a:xfrm>
            <a:off x="685800" y="1828800"/>
            <a:ext cx="23774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Psychotherapie</a:t>
            </a: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C0A9776-9F78-DCD3-09C7-84F734FE6563}"/>
              </a:ext>
            </a:extLst>
          </p:cNvPr>
          <p:cNvSpPr txBox="1"/>
          <p:nvPr/>
        </p:nvSpPr>
        <p:spPr>
          <a:xfrm>
            <a:off x="3566160" y="2011680"/>
            <a:ext cx="7863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Fokus: Behandelt diagnostizierte psychische Störungen und Leidenszustände (z. B. Depression, Angststörung, Trauma).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310C02C-5D3A-DB7C-E568-DB385DA77554}"/>
              </a:ext>
            </a:extLst>
          </p:cNvPr>
          <p:cNvSpPr txBox="1"/>
          <p:nvPr/>
        </p:nvSpPr>
        <p:spPr>
          <a:xfrm>
            <a:off x="3566160" y="2857500"/>
            <a:ext cx="7863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Unterschied zu LSB: 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LSB begleitet gesunde Menschen in Entscheidungs- und Krisensituationen.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F7C6D1E1-1530-BD73-BBF9-10F544C74A39}"/>
              </a:ext>
            </a:extLst>
          </p:cNvPr>
          <p:cNvSpPr/>
          <p:nvPr/>
        </p:nvSpPr>
        <p:spPr>
          <a:xfrm>
            <a:off x="457200" y="4069080"/>
            <a:ext cx="11247120" cy="1965960"/>
          </a:xfrm>
          <a:prstGeom prst="roundRect">
            <a:avLst>
              <a:gd name="adj" fmla="val 4651"/>
            </a:avLst>
          </a:prstGeom>
          <a:solidFill>
            <a:srgbClr val="F2F7F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D8DAE56-CA04-14C7-A424-C54AED0EC2A9}"/>
              </a:ext>
            </a:extLst>
          </p:cNvPr>
          <p:cNvSpPr/>
          <p:nvPr/>
        </p:nvSpPr>
        <p:spPr>
          <a:xfrm>
            <a:off x="457200" y="4069080"/>
            <a:ext cx="2834640" cy="1965960"/>
          </a:xfrm>
          <a:prstGeom prst="roundRect">
            <a:avLst>
              <a:gd name="adj" fmla="val 465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DA8ACEC-F89D-03FE-A406-8831E7712239}"/>
              </a:ext>
            </a:extLst>
          </p:cNvPr>
          <p:cNvSpPr txBox="1"/>
          <p:nvPr/>
        </p:nvSpPr>
        <p:spPr>
          <a:xfrm>
            <a:off x="685800" y="4069080"/>
            <a:ext cx="23774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err="1">
                <a:solidFill>
                  <a:srgbClr val="FFFFFF"/>
                </a:solidFill>
              </a:rPr>
              <a:t>Klinische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Psychologie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DAB2311-FBDA-9006-BD11-EDFD5A18ADA4}"/>
              </a:ext>
            </a:extLst>
          </p:cNvPr>
          <p:cNvSpPr txBox="1"/>
          <p:nvPr/>
        </p:nvSpPr>
        <p:spPr>
          <a:xfrm>
            <a:off x="3566160" y="4251960"/>
            <a:ext cx="7863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b="1" dirty="0" err="1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600" dirty="0" err="1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okus</a:t>
            </a: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: Universitätsstudium, Fokus auf Diagnostik, Testverfahren und klinische Fragestellungen</a:t>
            </a: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5E476FB-1EB1-A380-1F61-15E34FE1FFD1}"/>
              </a:ext>
            </a:extLst>
          </p:cNvPr>
          <p:cNvSpPr txBox="1"/>
          <p:nvPr/>
        </p:nvSpPr>
        <p:spPr>
          <a:xfrm>
            <a:off x="3566160" y="5097780"/>
            <a:ext cx="7863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36454F"/>
                </a:solidFill>
                <a:latin typeface="Calibri" pitchFamily="34" charset="0"/>
                <a:cs typeface="Calibri" pitchFamily="34" charset="-120"/>
              </a:rPr>
              <a:t>Unterschied zu LSB: LSB arbeitet alltagsnah, praxisorientiert, ohne diagnostischen Anspruch</a:t>
            </a:r>
            <a:r>
              <a:rPr lang="en-US" sz="13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F530C81-CBA3-AF1B-BCA2-B2F846A9E35E}"/>
              </a:ext>
            </a:extLst>
          </p:cNvPr>
          <p:cNvSpPr txBox="1"/>
          <p:nvPr/>
        </p:nvSpPr>
        <p:spPr>
          <a:xfrm>
            <a:off x="11365992" y="6519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541812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60271C-718F-9BE4-7EBF-4B7BD139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5647AC90-1B2A-7729-02C7-C103B3519698}"/>
              </a:ext>
            </a:extLst>
          </p:cNvPr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Lebens- und </a:t>
            </a:r>
            <a:r>
              <a:rPr lang="en-US" sz="30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Sozialberatung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B66C33-CDFA-7D48-5CE5-FFE2985AAA83}"/>
              </a:ext>
            </a:extLst>
          </p:cNvPr>
          <p:cNvSpPr/>
          <p:nvPr/>
        </p:nvSpPr>
        <p:spPr>
          <a:xfrm>
            <a:off x="548640" y="1600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schließt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die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Lücke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</a:t>
            </a:r>
            <a:endParaRPr lang="en-US" sz="16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F4C0F46-9B0F-3C11-562A-BB743540DDD5}"/>
              </a:ext>
            </a:extLst>
          </p:cNvPr>
          <p:cNvSpPr/>
          <p:nvPr/>
        </p:nvSpPr>
        <p:spPr>
          <a:xfrm>
            <a:off x="548640" y="2606040"/>
            <a:ext cx="5212080" cy="2286000"/>
          </a:xfrm>
          <a:prstGeom prst="roundRect">
            <a:avLst>
              <a:gd name="adj" fmla="val 32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BD323D0-B34C-CF76-9612-F62EB9440600}"/>
              </a:ext>
            </a:extLst>
          </p:cNvPr>
          <p:cNvSpPr/>
          <p:nvPr/>
        </p:nvSpPr>
        <p:spPr>
          <a:xfrm>
            <a:off x="868680" y="2926080"/>
            <a:ext cx="777240" cy="7772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8B70192-791D-7049-FA2C-CF94DD71B0D5}"/>
              </a:ext>
            </a:extLst>
          </p:cNvPr>
          <p:cNvSpPr/>
          <p:nvPr/>
        </p:nvSpPr>
        <p:spPr>
          <a:xfrm>
            <a:off x="1440180" y="38862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latin typeface="Calibri" pitchFamily="34" charset="0"/>
                <a:cs typeface="Calibri" pitchFamily="34" charset="-120"/>
              </a:rPr>
              <a:t>gesund</a:t>
            </a:r>
            <a:r>
              <a:rPr lang="en-US" sz="2400" b="1" dirty="0">
                <a:latin typeface="Calibri" pitchFamily="34" charset="0"/>
                <a:cs typeface="Calibri" pitchFamily="34" charset="-120"/>
              </a:rPr>
              <a:t> und </a:t>
            </a:r>
            <a:r>
              <a:rPr lang="en-US" sz="2400" b="1" dirty="0" err="1">
                <a:latin typeface="Calibri" pitchFamily="34" charset="0"/>
                <a:cs typeface="Calibri" pitchFamily="34" charset="-120"/>
              </a:rPr>
              <a:t>leistungsfähig</a:t>
            </a:r>
            <a:endParaRPr lang="en-US" sz="2400" b="1" dirty="0"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10B16D06-1701-8D41-29E9-0DA19BF8EEFA}"/>
              </a:ext>
            </a:extLst>
          </p:cNvPr>
          <p:cNvSpPr/>
          <p:nvPr/>
        </p:nvSpPr>
        <p:spPr>
          <a:xfrm>
            <a:off x="6156655" y="2606040"/>
            <a:ext cx="5212080" cy="2286000"/>
          </a:xfrm>
          <a:prstGeom prst="roundRect">
            <a:avLst>
              <a:gd name="adj" fmla="val 32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366EEBC-DE7F-691D-5263-090E462A720C}"/>
              </a:ext>
            </a:extLst>
          </p:cNvPr>
          <p:cNvSpPr/>
          <p:nvPr/>
        </p:nvSpPr>
        <p:spPr>
          <a:xfrm>
            <a:off x="6537960" y="2926080"/>
            <a:ext cx="777240" cy="7772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65C11F7F-1553-AF19-8FE6-DEBAAFBE27E0}"/>
              </a:ext>
            </a:extLst>
          </p:cNvPr>
          <p:cNvSpPr/>
          <p:nvPr/>
        </p:nvSpPr>
        <p:spPr>
          <a:xfrm>
            <a:off x="6753497" y="3817620"/>
            <a:ext cx="4328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 err="1">
                <a:latin typeface="Calibri" pitchFamily="34" charset="0"/>
                <a:cs typeface="Calibri" pitchFamily="34" charset="-120"/>
              </a:rPr>
              <a:t>krank</a:t>
            </a:r>
            <a:r>
              <a:rPr lang="en-US" sz="2400" b="1" dirty="0">
                <a:latin typeface="Calibri" pitchFamily="34" charset="0"/>
                <a:cs typeface="Calibri" pitchFamily="34" charset="-120"/>
              </a:rPr>
              <a:t> und </a:t>
            </a:r>
            <a:r>
              <a:rPr lang="en-US" sz="2400" b="1" dirty="0" err="1">
                <a:latin typeface="Calibri" pitchFamily="34" charset="0"/>
                <a:cs typeface="Calibri" pitchFamily="34" charset="-120"/>
              </a:rPr>
              <a:t>behandlungsbedürftig</a:t>
            </a:r>
            <a:endParaRPr lang="en-US" sz="2400" b="1" dirty="0"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39C84350-0C2B-475D-D115-E15B44855242}"/>
              </a:ext>
            </a:extLst>
          </p:cNvPr>
          <p:cNvSpPr/>
          <p:nvPr/>
        </p:nvSpPr>
        <p:spPr>
          <a:xfrm>
            <a:off x="548640" y="52578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Sie </a:t>
            </a:r>
            <a:r>
              <a:rPr lang="en-US" sz="1600" b="1" dirty="0" err="1">
                <a:solidFill>
                  <a:schemeClr val="bg1"/>
                </a:solidFill>
              </a:rPr>
              <a:t>ist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kein</a:t>
            </a:r>
            <a:r>
              <a:rPr lang="en-US" sz="1600" b="1" dirty="0">
                <a:solidFill>
                  <a:schemeClr val="bg1"/>
                </a:solidFill>
              </a:rPr>
              <a:t> Ersatz für </a:t>
            </a:r>
            <a:r>
              <a:rPr lang="en-US" sz="1600" b="1" dirty="0" err="1">
                <a:solidFill>
                  <a:schemeClr val="bg1"/>
                </a:solidFill>
              </a:rPr>
              <a:t>Psychotherapie</a:t>
            </a:r>
            <a:r>
              <a:rPr lang="en-US" sz="1600" b="1" dirty="0">
                <a:solidFill>
                  <a:schemeClr val="bg1"/>
                </a:solidFill>
              </a:rPr>
              <a:t>, </a:t>
            </a:r>
            <a:r>
              <a:rPr lang="en-US" sz="1600" b="1" dirty="0" err="1">
                <a:solidFill>
                  <a:schemeClr val="bg1"/>
                </a:solidFill>
              </a:rPr>
              <a:t>Psychologie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oder</a:t>
            </a:r>
            <a:r>
              <a:rPr lang="en-US" sz="1600" b="1" dirty="0">
                <a:solidFill>
                  <a:schemeClr val="bg1"/>
                </a:solidFill>
              </a:rPr>
              <a:t> HR, </a:t>
            </a:r>
            <a:r>
              <a:rPr lang="en-US" sz="1600" b="1" dirty="0" err="1">
                <a:solidFill>
                  <a:schemeClr val="bg1"/>
                </a:solidFill>
              </a:rPr>
              <a:t>sondern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eine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eigenständige</a:t>
            </a:r>
            <a:r>
              <a:rPr lang="en-US" sz="1600" b="1" dirty="0">
                <a:solidFill>
                  <a:schemeClr val="bg1"/>
                </a:solidFill>
              </a:rPr>
              <a:t>, </a:t>
            </a:r>
            <a:r>
              <a:rPr lang="en-US" sz="1600" b="1" dirty="0" err="1">
                <a:solidFill>
                  <a:schemeClr val="bg1"/>
                </a:solidFill>
              </a:rPr>
              <a:t>gesetzlich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verankerte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Säule</a:t>
            </a:r>
            <a:r>
              <a:rPr lang="en-US" sz="1600" b="1" dirty="0">
                <a:solidFill>
                  <a:schemeClr val="bg1"/>
                </a:solidFill>
              </a:rPr>
              <a:t> – </a:t>
            </a:r>
            <a:r>
              <a:rPr lang="en-US" sz="1600" b="1" dirty="0" err="1">
                <a:solidFill>
                  <a:schemeClr val="bg1"/>
                </a:solidFill>
              </a:rPr>
              <a:t>genau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dort</a:t>
            </a:r>
            <a:r>
              <a:rPr lang="en-US" sz="1600" b="1" dirty="0">
                <a:solidFill>
                  <a:schemeClr val="bg1"/>
                </a:solidFill>
              </a:rPr>
              <a:t>, wo </a:t>
            </a:r>
            <a:r>
              <a:rPr lang="en-US" sz="1600" b="1" dirty="0" err="1">
                <a:solidFill>
                  <a:schemeClr val="bg1"/>
                </a:solidFill>
              </a:rPr>
              <a:t>andere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Berufsgruppen</a:t>
            </a:r>
            <a:r>
              <a:rPr lang="en-US" sz="1600" b="1" dirty="0">
                <a:solidFill>
                  <a:schemeClr val="bg1"/>
                </a:solidFill>
              </a:rPr>
              <a:t> nicht </a:t>
            </a:r>
            <a:r>
              <a:rPr lang="en-US" sz="1600" b="1" dirty="0" err="1">
                <a:solidFill>
                  <a:schemeClr val="bg1"/>
                </a:solidFill>
              </a:rPr>
              <a:t>ansetzen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können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oder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dürfen</a:t>
            </a:r>
            <a:r>
              <a:rPr lang="en-US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D57ECF03-DDC7-12B3-CF75-FC89476C95E4}"/>
              </a:ext>
            </a:extLst>
          </p:cNvPr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50451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Zeit für </a:t>
            </a:r>
            <a:r>
              <a:rPr lang="en-US" sz="3000" b="1" dirty="0" err="1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neues</a:t>
            </a:r>
            <a:r>
              <a:rPr lang="en-US" sz="30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 Denken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Psychosoziale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am Arbeitsplatz ist das Sicherheitsnetz, das wir in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dieser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unbeständigen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Zeit </a:t>
            </a:r>
            <a:r>
              <a:rPr lang="en-US" sz="1600" dirty="0" err="1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dringend</a:t>
            </a:r>
            <a:r>
              <a:rPr lang="en-US" sz="1600" dirty="0">
                <a:solidFill>
                  <a:srgbClr val="CADC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brauchen. Sie verwandelt Hilflosigkeit in Handlungsfähigkeit.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5212080" cy="2286000"/>
          </a:xfrm>
          <a:prstGeom prst="roundRect">
            <a:avLst>
              <a:gd name="adj" fmla="val 32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Shape 4"/>
          <p:cNvSpPr/>
          <p:nvPr/>
        </p:nvSpPr>
        <p:spPr>
          <a:xfrm>
            <a:off x="868680" y="2926080"/>
            <a:ext cx="777240" cy="7772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31203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28800" y="2971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 err="1">
                <a:latin typeface="Calibri" pitchFamily="34" charset="0"/>
                <a:cs typeface="Calibri" pitchFamily="34" charset="-120"/>
              </a:rPr>
              <a:t>Umdenken</a:t>
            </a:r>
            <a:endParaRPr lang="en-US" b="1" dirty="0"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868680" y="38404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latin typeface="Calibri" pitchFamily="34" charset="0"/>
                <a:cs typeface="Calibri" pitchFamily="34" charset="-120"/>
              </a:rPr>
              <a:t>Hilfe zu suchen ist ein Zeichen von Selbstreflexion, Mut und Professionalität – keine </a:t>
            </a:r>
            <a:r>
              <a:rPr lang="en-US" sz="1600" dirty="0" err="1">
                <a:latin typeface="Calibri" pitchFamily="34" charset="0"/>
                <a:cs typeface="Calibri" pitchFamily="34" charset="-120"/>
              </a:rPr>
              <a:t>Schwäche</a:t>
            </a:r>
            <a:r>
              <a:rPr lang="en-US" sz="1600" dirty="0">
                <a:latin typeface="Calibri" pitchFamily="34" charset="0"/>
                <a:cs typeface="Calibri" pitchFamily="34" charset="-120"/>
              </a:rPr>
              <a:t>.</a:t>
            </a:r>
          </a:p>
        </p:txBody>
      </p:sp>
      <p:sp>
        <p:nvSpPr>
          <p:cNvPr id="10" name="Shape 7"/>
          <p:cNvSpPr/>
          <p:nvPr/>
        </p:nvSpPr>
        <p:spPr>
          <a:xfrm>
            <a:off x="6217920" y="2606040"/>
            <a:ext cx="5212080" cy="2286000"/>
          </a:xfrm>
          <a:prstGeom prst="roundRect">
            <a:avLst>
              <a:gd name="adj" fmla="val 3200"/>
            </a:avLst>
          </a:prstGeom>
          <a:solidFill>
            <a:schemeClr val="tx2">
              <a:lumMod val="10000"/>
              <a:lumOff val="90000"/>
            </a:scheme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Shape 8"/>
          <p:cNvSpPr/>
          <p:nvPr/>
        </p:nvSpPr>
        <p:spPr>
          <a:xfrm>
            <a:off x="6537960" y="2926080"/>
            <a:ext cx="777240" cy="77724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70" y="312039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98080" y="2971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Investieren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6537960" y="38404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Nicht nur in ergonomische Bürostühle, sondern in das Fundament: die psychische Widerstandskraft aller.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48640" y="52578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i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Sorgen wir dafür, dass die Lebens- und Sozialberatung den Stellenwert bekommt, den sie verdient: als unverzichtbarer Erfolgsfaktor am modernen Arbeitsplatz.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C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5166360" y="118872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32918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Vielen Dank für Ihre Aufmerksamkeit.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822960" y="4069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A9C7C7"/>
                </a:solidFill>
                <a:latin typeface="Calibri" pitchFamily="34" charset="0"/>
                <a:cs typeface="Calibri" pitchFamily="34" charset="-120"/>
              </a:rPr>
              <a:t>Beate Kolouch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Zeilen">
  <a:themeElements>
    <a:clrScheme name="Zeilen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73C0D9B4-D252-4142-B71F-89E39AB3FA27}" vid="{AF756BC4-928A-4ACB-8AC0-2FBFD00AF40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Lines</Template>
  <TotalTime>0</TotalTime>
  <Words>855</Words>
  <Application>Microsoft Office PowerPoint</Application>
  <PresentationFormat>Breitbild</PresentationFormat>
  <Paragraphs>132</Paragraphs>
  <Slides>14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Cambria</vt:lpstr>
      <vt:lpstr>Zeilen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Lanzi Alexandra | WKW</cp:lastModifiedBy>
  <cp:revision>12</cp:revision>
  <dcterms:created xsi:type="dcterms:W3CDTF">2026-08-31T10:35:26Z</dcterms:created>
  <dcterms:modified xsi:type="dcterms:W3CDTF">2026-09-09T14:54:37Z</dcterms:modified>
</cp:coreProperties>
</file>