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756796048044443" /><Relationship Type="http://schemas.openxmlformats.org/officeDocument/2006/relationships/extended-properties" Target="/docProps/app.xml" Id="R5a02189935d74513" /><Relationship Type="http://schemas.openxmlformats.org/officeDocument/2006/relationships/officeDocument" Target="/ppt/presentation.xml" Id="Ra4615c1d193b4969" /></Relationships>
</file>

<file path=ppt/presentation.xml><?xml version="1.0" encoding="utf-8"?>
<p:presentation xmlns:p="http://schemas.openxmlformats.org/presentationml/2006/main">
  <p:sldMasterIdLst>
    <p:sldMasterId xmlns:r="http://schemas.openxmlformats.org/officeDocument/2006/relationships" id="2147483648" r:id="Ra511540d1c70480a"/>
  </p:sldMasterIdLst>
  <p:notesMasterIdLst>
    <p:notesMasterId xmlns:r="http://schemas.openxmlformats.org/officeDocument/2006/relationships" r:id="R773d224b006d4761"/>
  </p:notesMasterIdLst>
  <p:sldIdLst>
    <p:sldId xmlns:r="http://schemas.openxmlformats.org/officeDocument/2006/relationships" id="256" r:id="R426172a4783f45a7"/>
    <p:sldId xmlns:r="http://schemas.openxmlformats.org/officeDocument/2006/relationships" id="257" r:id="Raa11f657af2f4cfb"/>
    <p:sldId xmlns:r="http://schemas.openxmlformats.org/officeDocument/2006/relationships" id="258" r:id="R2ecfd708ed6540ff"/>
    <p:sldId xmlns:r="http://schemas.openxmlformats.org/officeDocument/2006/relationships" id="259" r:id="R8b3f64ca09ed4fde"/>
    <p:sldId xmlns:r="http://schemas.openxmlformats.org/officeDocument/2006/relationships" id="260" r:id="R2777ab20865b4a4b"/>
    <p:sldId xmlns:r="http://schemas.openxmlformats.org/officeDocument/2006/relationships" id="261" r:id="R041e09b5a0664fa3"/>
    <p:sldId xmlns:r="http://schemas.openxmlformats.org/officeDocument/2006/relationships" id="262" r:id="Ra59605510f7141b0"/>
    <p:sldId xmlns:r="http://schemas.openxmlformats.org/officeDocument/2006/relationships" id="263" r:id="Rb8293b952c6e4bb5"/>
    <p:sldId xmlns:r="http://schemas.openxmlformats.org/officeDocument/2006/relationships" id="264" r:id="Rb25b0409d1f04778"/>
    <p:sldId xmlns:r="http://schemas.openxmlformats.org/officeDocument/2006/relationships" id="265" r:id="Rf54e5e92b4a7428f"/>
    <p:sldId xmlns:r="http://schemas.openxmlformats.org/officeDocument/2006/relationships" id="266" r:id="Rbf80351443ce48a6"/>
    <p:sldId xmlns:r="http://schemas.openxmlformats.org/officeDocument/2006/relationships" id="267" r:id="R4cabb019baea4338"/>
    <p:sldId xmlns:r="http://schemas.openxmlformats.org/officeDocument/2006/relationships" id="268" r:id="R0a9212bf25a74659"/>
    <p:sldId xmlns:r="http://schemas.openxmlformats.org/officeDocument/2006/relationships" id="269" r:id="R3cdf1d6506974a0e"/>
    <p:sldId xmlns:r="http://schemas.openxmlformats.org/officeDocument/2006/relationships" id="270" r:id="R7daa56148a474e7c"/>
    <p:sldId xmlns:r="http://schemas.openxmlformats.org/officeDocument/2006/relationships" id="271" r:id="R9b3e8d41c0c442ac"/>
    <p:sldId xmlns:r="http://schemas.openxmlformats.org/officeDocument/2006/relationships" id="272" r:id="Rf241e107b36b4c63"/>
    <p:sldId xmlns:r="http://schemas.openxmlformats.org/officeDocument/2006/relationships" id="273" r:id="R917e7616dc4b4cd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8838f48b1a34d41" /><Relationship Type="http://schemas.openxmlformats.org/officeDocument/2006/relationships/slideMaster" Target="/ppt/slideMasters/slideMaster1.xml" Id="Ra511540d1c70480a" /><Relationship Type="http://schemas.openxmlformats.org/officeDocument/2006/relationships/notesMaster" Target="/ppt/notesMasters/notesMaster1.xml" Id="R773d224b006d4761" /><Relationship Type="http://schemas.openxmlformats.org/officeDocument/2006/relationships/presProps" Target="/ppt/presProps.xml" Id="R969abac69187419f" /><Relationship Type="http://schemas.openxmlformats.org/officeDocument/2006/relationships/tableStyles" Target="/ppt/tableStyles.xml" Id="Rc80075de2d564770" /><Relationship Type="http://schemas.openxmlformats.org/officeDocument/2006/relationships/slide" Target="/ppt/slides/slide1.xml" Id="R426172a4783f45a7" /><Relationship Type="http://schemas.openxmlformats.org/officeDocument/2006/relationships/slide" Target="/ppt/slides/slide2.xml" Id="Raa11f657af2f4cfb" /><Relationship Type="http://schemas.openxmlformats.org/officeDocument/2006/relationships/slide" Target="/ppt/slides/slide3.xml" Id="R2ecfd708ed6540ff" /><Relationship Type="http://schemas.openxmlformats.org/officeDocument/2006/relationships/slide" Target="/ppt/slides/slide4.xml" Id="R8b3f64ca09ed4fde" /><Relationship Type="http://schemas.openxmlformats.org/officeDocument/2006/relationships/slide" Target="/ppt/slides/slide5.xml" Id="R2777ab20865b4a4b" /><Relationship Type="http://schemas.openxmlformats.org/officeDocument/2006/relationships/slide" Target="/ppt/slides/slide6.xml" Id="R041e09b5a0664fa3" /><Relationship Type="http://schemas.openxmlformats.org/officeDocument/2006/relationships/slide" Target="/ppt/slides/slide7.xml" Id="Ra59605510f7141b0" /><Relationship Type="http://schemas.openxmlformats.org/officeDocument/2006/relationships/slide" Target="/ppt/slides/slide8.xml" Id="Rb8293b952c6e4bb5" /><Relationship Type="http://schemas.openxmlformats.org/officeDocument/2006/relationships/slide" Target="/ppt/slides/slide9.xml" Id="Rb25b0409d1f04778" /><Relationship Type="http://schemas.openxmlformats.org/officeDocument/2006/relationships/slide" Target="/ppt/slides/slide10.xml" Id="Rf54e5e92b4a7428f" /><Relationship Type="http://schemas.openxmlformats.org/officeDocument/2006/relationships/slide" Target="/ppt/slides/slide11.xml" Id="Rbf80351443ce48a6" /><Relationship Type="http://schemas.openxmlformats.org/officeDocument/2006/relationships/slide" Target="/ppt/slides/slide12.xml" Id="R4cabb019baea4338" /><Relationship Type="http://schemas.openxmlformats.org/officeDocument/2006/relationships/slide" Target="/ppt/slides/slide13.xml" Id="R0a9212bf25a74659" /><Relationship Type="http://schemas.openxmlformats.org/officeDocument/2006/relationships/slide" Target="/ppt/slides/slide14.xml" Id="R3cdf1d6506974a0e" /><Relationship Type="http://schemas.openxmlformats.org/officeDocument/2006/relationships/slide" Target="/ppt/slides/slide15.xml" Id="R7daa56148a474e7c" /><Relationship Type="http://schemas.openxmlformats.org/officeDocument/2006/relationships/slide" Target="/ppt/slides/slide16.xml" Id="R9b3e8d41c0c442ac" /><Relationship Type="http://schemas.openxmlformats.org/officeDocument/2006/relationships/slide" Target="/ppt/slides/slide17.xml" Id="Rf241e107b36b4c63" /><Relationship Type="http://schemas.openxmlformats.org/officeDocument/2006/relationships/slide" Target="/ppt/slides/slide18.xml" Id="R917e7616dc4b4cd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7fcc483430e424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938c899c3d4805" /><Relationship Type="http://schemas.openxmlformats.org/officeDocument/2006/relationships/notesMaster" Target="/ppt/notesMasters/notesMaster1.xml" Id="R0984f19eb2d343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87393d3e91d9403a" /><Relationship Type="http://schemas.openxmlformats.org/officeDocument/2006/relationships/notesMaster" Target="/ppt/notesMasters/notesMaster1.xml" Id="R9147261b67434674" /></Relationships>
</file>

<file path=ppt/notesSlides/_rels/notesSlide3.xml.rels>&#65279;<?xml version="1.0" encoding="utf-8"?><Relationships xmlns="http://schemas.openxmlformats.org/package/2006/relationships"><Relationship Type="http://schemas.openxmlformats.org/officeDocument/2006/relationships/slide" Target="/ppt/slides/slide3.xml" Id="R6e4df153ddfe4f87" /><Relationship Type="http://schemas.openxmlformats.org/officeDocument/2006/relationships/notesMaster" Target="/ppt/notesMasters/notesMaster1.xml" Id="Reddb7fc8417047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eceedc9579e04c24" /><Relationship Type="http://schemas.openxmlformats.org/officeDocument/2006/relationships/notesMaster" Target="/ppt/notesMasters/notesMaster1.xml" Id="R225a0aa055c9469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33d8c411a57472f" /><Relationship Type="http://schemas.openxmlformats.org/officeDocument/2006/relationships/notesMaster" Target="/ppt/notesMasters/notesMaster1.xml" Id="R8c8a43f91628409e" /></Relationships>
</file>

<file path=ppt/notesSlides/_rels/notesSlide6.xml.rels>&#65279;<?xml version="1.0" encoding="utf-8"?><Relationships xmlns="http://schemas.openxmlformats.org/package/2006/relationships"><Relationship Type="http://schemas.openxmlformats.org/officeDocument/2006/relationships/slide" Target="/ppt/slides/slide6.xml" Id="Rca95db6748474871" /><Relationship Type="http://schemas.openxmlformats.org/officeDocument/2006/relationships/notesMaster" Target="/ppt/notesMasters/notesMaster1.xml" Id="R13b4ff31305744a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0b8c595063148c2" /><Relationship Type="http://schemas.openxmlformats.org/officeDocument/2006/relationships/notesMaster" Target="/ppt/notesMasters/notesMaster1.xml" Id="R950cd01a52f74b10" /></Relationships>
</file>

<file path=ppt/notesSlides/_rels/notesSlide8.xml.rels>&#65279;<?xml version="1.0" encoding="utf-8"?><Relationships xmlns="http://schemas.openxmlformats.org/package/2006/relationships"><Relationship Type="http://schemas.openxmlformats.org/officeDocument/2006/relationships/slide" Target="/ppt/slides/slide8.xml" Id="R4c41c67e01d74628" /><Relationship Type="http://schemas.openxmlformats.org/officeDocument/2006/relationships/notesMaster" Target="/ppt/notesMasters/notesMaster1.xml" Id="R8510ef793a14418f" /></Relationships>
</file>

<file path=ppt/notesSlides/_rels/notesSlide9.xml.rels>&#65279;<?xml version="1.0" encoding="utf-8"?><Relationships xmlns="http://schemas.openxmlformats.org/package/2006/relationships"><Relationship Type="http://schemas.openxmlformats.org/officeDocument/2006/relationships/slide" Target="/ppt/slides/slide9.xml" Id="Rcc1b45399ce1408d" /><Relationship Type="http://schemas.openxmlformats.org/officeDocument/2006/relationships/notesMaster" Target="/ppt/notesMasters/notesMaster1.xml" Id="R6c6bb2c67192422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d07f27301734aeb" /><Relationship Type="http://schemas.openxmlformats.org/officeDocument/2006/relationships/notesMaster" Target="/ppt/notesMasters/notesMaster1.xml" Id="R09f080f52260409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ad03b54d4824397" /><Relationship Type="http://schemas.openxmlformats.org/officeDocument/2006/relationships/notesMaster" Target="/ppt/notesMasters/notesMaster1.xml" Id="R48cc78a3b52d45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c4f1544a8fa40d5" /><Relationship Type="http://schemas.openxmlformats.org/officeDocument/2006/relationships/notesMaster" Target="/ppt/notesMasters/notesMaster1.xml" Id="Ra04a868fd6e7486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650068ad20443f1" /><Relationship Type="http://schemas.openxmlformats.org/officeDocument/2006/relationships/notesMaster" Target="/ppt/notesMasters/notesMaster1.xml" Id="R75f073fac38c4c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8640ccc50654b8e" /><Relationship Type="http://schemas.openxmlformats.org/officeDocument/2006/relationships/notesMaster" Target="/ppt/notesMasters/notesMaster1.xml" Id="R9faaf9ad24f54af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b352ea27a714115" /><Relationship Type="http://schemas.openxmlformats.org/officeDocument/2006/relationships/notesMaster" Target="/ppt/notesMasters/notesMaster1.xml" Id="R0d5b5c0f2f3047d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e76a2454ce34ace" /><Relationship Type="http://schemas.openxmlformats.org/officeDocument/2006/relationships/notesMaster" Target="/ppt/notesMasters/notesMaster1.xml" Id="R67cf52163e154c9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d9e2c33b3a64c24" /><Relationship Type="http://schemas.openxmlformats.org/officeDocument/2006/relationships/notesMaster" Target="/ppt/notesMasters/notesMaster1.xml" Id="R9f466bde625f4e4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bfa935eedd843cd" /><Relationship Type="http://schemas.openxmlformats.org/officeDocument/2006/relationships/notesMaster" Target="/ppt/notesMasters/notesMaster1.xml" Id="R62da41fbd9084a4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Begrüßen Sie das Publikum und stellen Sie sich kurz vor. Ziel des Vortrags: zeigen, wie TCM im Alltag berufstätiger Menschen die moderne Medizin sinnvoll ergänzen kann.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a:p xmlns:a="http://schemas.openxmlformats.org/drawingml/2006/main">
            <a:r>
              <a:t>- AI-generated presentation visual: OpenAI ImageGen, 06.09.2026.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Viele Menschen gewöhnen sich an Beschwerden und halten sie für normalen Alltag. Laden Sie die Zuhörer ein, diese Signale früher wahrzunehmen.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a:p xmlns:a="http://schemas.openxmlformats.org/drawingml/2006/main">
            <a:r>
              <a:t>- AI-generated presentation visual: OpenAI ImageGen, 06.09.2026.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Erklären Sie die drei Leitgedanken. Betonen Sie ausdrücklich: notwendige Medikamente und Operationen werden nicht abgelehnt; bei Notfällen ist moderne Medizin unverzichtbar.</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Machen Sie eine kurze Pause. Die Gäste müssen nicht antworten. Sie sollen sich nur eines der vier Themen merken.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Stellen Sie die Methoden nicht als Konkurrenz dar. Akute Erkrankungen und Notfälle gehören in die moderne medizinische Versorgung; TCM kann in ausgewählten Situationen ergänzen.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Erklären Sie den Unterschied zwischen objektiven Messwerten und dem subjektiven funktionellen Zustand. Beides ist wichtig; das eine ersetzt das andere nicht.</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Berichten Sie das Praxisbeispiel einer Patientin mit therapieresistenter Migräne und ausgeprägter Nacken- und Schulterspannung. Die Aussage ist nicht, dass jede Migräne dieselbe Ursache hat, sondern dass Zusammenhänge untersucht werden sollten.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Erklären Sie die Kette langsam: Stress, Muskelspannung, Schmerz und erschwerte Regulation. Verschiedene Menschen reagieren unterschiedlich; genetische Veranlagung, Alltag und persönliche Schwachstellen spielen eine Rolle.</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Vermeiden Sie starre Typisierung. Nutzen Sie die Beispiele, um zu zeigen, dass dieselbe Belastung bei verschiedenen Menschen unterschiedliche Beschwerden auslösen kann.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Akupunktur ist eine zentrale Methode der TCM. Weisen Sie darauf hin, dass Anwendung, Kontraindikationen und besondere Situationen individuell medizinisch beurteilt werden müssen.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a:p xmlns:a="http://schemas.openxmlformats.org/drawingml/2006/main">
            <a:r>
              <a:t>- AI-generated presentation visual: OpenAI ImageGen, 06.09.2026.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Formulieren Sie realistisch: Akupunktur kann bei ausgewählten chronischen Schmerzsyndromen helfen. Entscheidend sind fachgerechte Anwendung, realistische Ziele und Verlaufskontrolle.</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Massage kann Spannung reduzieren und kurzfristig Erleichterung bringen. Sie ersetzt bei Gelenkproblemen, Nervenkompressionen oder anderen Ursachen keine notwendige Diagnostik und kein geeignetes Übungsprogramm.</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a:p xmlns:a="http://schemas.openxmlformats.org/drawingml/2006/main">
            <a:r>
              <a:t>- AI-generated presentation visual: OpenAI ImageGen, 06.09.2026.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Pflanzliche Mittel sind keine harmlosen Tees. Betonen Sie Qualität, Dosierung, mögliche Neben- und Wechselwirkungen sowie die begrenzte Datenlage vieler traditioneller Kombinationen.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Nutzen Sie einfache Beispiele. Der Grundsatz lautet nicht gut oder schlecht, sondern: Was braucht dieser Mensch in dieser Situation? Ernährungsempfehlungen sollen alltagstauglich und individuell verträglich sein.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a:p xmlns:a="http://schemas.openxmlformats.org/drawingml/2006/main">
            <a:r>
              <a:t>- AI-generated presentation visual: OpenAI ImageGen, 06.09.2026.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Bewegung unterstützt Kreislauf, Muskulatur und Nervensystem. Es muss kein intensiver Sport sein; entscheidend ist Regelmäßigkeit und eine Form, die der Mensch tatsächlich beibehalten kann.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Erzählen Sie Ihre persönliche Morgenroutine mit warmem Wasser und den Fünf Tibetern. Nennen Sie die Schritte als Beispiele, nicht als starre Regeln für jeden Menschen.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Das Ziel ist nicht nur eine vorübergehende Entspannung. Patientinnen und Patienten wirken aktiv mit: durch Bewegung, Schlaf, Ernährung und den Umgang mit Belastung.</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Kehren Sie zur Frage vom Anfang zurück. Bitten Sie die Gäste, einen kleinen realistischen Schritt auszuwählen. Schließen Sie mit der Idee, dass TCM sinnvoll ergänzen kann, wenn Methoden gut ausgewählt und individuell angepasst werden.</a:t>
            </a:r>
          </a:p>
          <a:p xmlns:a="http://schemas.openxmlformats.org/drawingml/2006/main">
            <a:r>
              <a:t/>
            </a:r>
          </a:p>
          <a:p xmlns:a="http://schemas.openxmlformats.org/drawingml/2006/main">
            <a:r>
              <a:t>[Sources]</a:t>
            </a:r>
          </a:p>
          <a:p xmlns:a="http://schemas.openxmlformats.org/drawingml/2006/main">
            <a:r>
              <a:t>- User-provided source: TCM_Vortrag_einfache_Sprache vor final.docx.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53d3ec3ce8469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377f04e6844403" /><Relationship Type="http://schemas.openxmlformats.org/officeDocument/2006/relationships/slideLayout" Target="/ppt/slideLayouts/slideLayout1.xml" Id="R5e655fb43a45410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e655fb43a45410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0cd02fcd98945a4" /><Relationship Type="http://schemas.openxmlformats.org/officeDocument/2006/relationships/image" Target="/ppt/media/image.png" Id="Rf47c2913e52b4b3b" /><Relationship Type="http://schemas.openxmlformats.org/officeDocument/2006/relationships/notesSlide" Target="/ppt/notesSlides/notesSlide1.xml" Id="R6bcc04f41117427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5960243375446e6" /><Relationship Type="http://schemas.openxmlformats.org/officeDocument/2006/relationships/image" Target="/ppt/media/image2.png" Id="R5307e5dbf2594363" /><Relationship Type="http://schemas.openxmlformats.org/officeDocument/2006/relationships/notesSlide" Target="/ppt/notesSlides/notesSlide2.xml" Id="R1b3c0860eb0541b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25848275d3e4d2e" /><Relationship Type="http://schemas.openxmlformats.org/officeDocument/2006/relationships/image" Target="/ppt/media/image3.png" Id="R0d6b9d64491e4114" /><Relationship Type="http://schemas.openxmlformats.org/officeDocument/2006/relationships/notesSlide" Target="/ppt/notesSlides/notesSlide3.xml" Id="Rc649365450b34df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2932f73536b410a" /><Relationship Type="http://schemas.openxmlformats.org/officeDocument/2006/relationships/image" Target="/ppt/media/image4.png" Id="R988d1b6a894d4e1a" /><Relationship Type="http://schemas.openxmlformats.org/officeDocument/2006/relationships/notesSlide" Target="/ppt/notesSlides/notesSlide4.xml" Id="R724bbe0a6fd0455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2597700a6ae4419" /><Relationship Type="http://schemas.openxmlformats.org/officeDocument/2006/relationships/image" Target="/ppt/media/image5.png" Id="R6ebca92c02544dea" /><Relationship Type="http://schemas.openxmlformats.org/officeDocument/2006/relationships/notesSlide" Target="/ppt/notesSlides/notesSlide5.xml" Id="R6b5e04398e9b4eb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5e0cb6a66cf4375" /><Relationship Type="http://schemas.openxmlformats.org/officeDocument/2006/relationships/image" Target="/ppt/media/image6.png" Id="R43d9a77ab26044b7" /><Relationship Type="http://schemas.openxmlformats.org/officeDocument/2006/relationships/notesSlide" Target="/ppt/notesSlides/notesSlide6.xml" Id="R5d624d78da56436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f7aa5c095e04d7a" /><Relationship Type="http://schemas.openxmlformats.org/officeDocument/2006/relationships/image" Target="/ppt/media/image7.png" Id="R8377a5e2ad5b48a5" /><Relationship Type="http://schemas.openxmlformats.org/officeDocument/2006/relationships/notesSlide" Target="/ppt/notesSlides/notesSlide7.xml" Id="R15c065613557455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321f3d3b1da4d1a" /><Relationship Type="http://schemas.openxmlformats.org/officeDocument/2006/relationships/image" Target="/ppt/media/image8.png" Id="Rf77508a820c144e4" /><Relationship Type="http://schemas.openxmlformats.org/officeDocument/2006/relationships/notesSlide" Target="/ppt/notesSlides/notesSlide8.xml" Id="Rd5bf3e799f294c1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30795d2d90d4ccb" /><Relationship Type="http://schemas.openxmlformats.org/officeDocument/2006/relationships/image" Target="/ppt/media/image9.png" Id="Rd6e48cf125e24482" /><Relationship Type="http://schemas.openxmlformats.org/officeDocument/2006/relationships/notesSlide" Target="/ppt/notesSlides/notesSlide9.xml" Id="Rb936bfefc74c440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0c4f4186d824e64" /><Relationship Type="http://schemas.openxmlformats.org/officeDocument/2006/relationships/image" Target="/ppt/media/image10.png" Id="Raa27d6166aaa49f6" /><Relationship Type="http://schemas.openxmlformats.org/officeDocument/2006/relationships/notesSlide" Target="/ppt/notesSlides/notesSlide10.xml" Id="R169bf73d76ac481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cfdb82513c847c0" /><Relationship Type="http://schemas.openxmlformats.org/officeDocument/2006/relationships/image" Target="/ppt/media/image11.png" Id="R13dd7e3378a64d2c" /><Relationship Type="http://schemas.openxmlformats.org/officeDocument/2006/relationships/notesSlide" Target="/ppt/notesSlides/notesSlide11.xml" Id="R1a5452e94b4848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76a6a71d4c14034" /><Relationship Type="http://schemas.openxmlformats.org/officeDocument/2006/relationships/image" Target="/ppt/media/image12.png" Id="R1b5bc59550624479" /><Relationship Type="http://schemas.openxmlformats.org/officeDocument/2006/relationships/notesSlide" Target="/ppt/notesSlides/notesSlide12.xml" Id="R9e656111d4c142f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2c135802dc54f6b" /><Relationship Type="http://schemas.openxmlformats.org/officeDocument/2006/relationships/image" Target="/ppt/media/image13.png" Id="R18fd660ae8e84210" /><Relationship Type="http://schemas.openxmlformats.org/officeDocument/2006/relationships/notesSlide" Target="/ppt/notesSlides/notesSlide13.xml" Id="R2a2e95227cd64ff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0a47232599344da" /><Relationship Type="http://schemas.openxmlformats.org/officeDocument/2006/relationships/image" Target="/ppt/media/image14.png" Id="R660f887cc9ca4b95" /><Relationship Type="http://schemas.openxmlformats.org/officeDocument/2006/relationships/notesSlide" Target="/ppt/notesSlides/notesSlide14.xml" Id="R79fd5164c07c4b0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1978ebd7ce245fe" /><Relationship Type="http://schemas.openxmlformats.org/officeDocument/2006/relationships/image" Target="/ppt/media/image15.png" Id="R0b722dd03c2b44f5" /><Relationship Type="http://schemas.openxmlformats.org/officeDocument/2006/relationships/notesSlide" Target="/ppt/notesSlides/notesSlide15.xml" Id="R1a3af760ad6447c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da90bffd1164a8b" /><Relationship Type="http://schemas.openxmlformats.org/officeDocument/2006/relationships/image" Target="/ppt/media/image16.png" Id="R46d7f704291441ba" /><Relationship Type="http://schemas.openxmlformats.org/officeDocument/2006/relationships/notesSlide" Target="/ppt/notesSlides/notesSlide16.xml" Id="Rc1e222a8ff51482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f013e9f26424531" /><Relationship Type="http://schemas.openxmlformats.org/officeDocument/2006/relationships/image" Target="/ppt/media/image17.png" Id="Rd3d42c9824834bc2" /><Relationship Type="http://schemas.openxmlformats.org/officeDocument/2006/relationships/notesSlide" Target="/ppt/notesSlides/notesSlide17.xml" Id="R6705aa93bfa8400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10862cd234045ab" /><Relationship Type="http://schemas.openxmlformats.org/officeDocument/2006/relationships/image" Target="/ppt/media/image18.png" Id="R644fd6cef98c476c" /><Relationship Type="http://schemas.openxmlformats.org/officeDocument/2006/relationships/notesSlide" Target="/ppt/notesSlides/notesSlide18.xml" Id="Rce3291d6719e4e0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f47c2913e52b4b3b"/>
          <a:srcRect xmlns:a="http://schemas.openxmlformats.org/drawingml/2006/main" l="23814" t="0" r="23814" b="0"/>
          <a:stretch xmlns:a="http://schemas.openxmlformats.org/drawingml/2006/main">
            <a:fillRect l="0" t="0" r="0" b="0"/>
          </a:stretch>
        </p:blipFill>
        <p:spPr>
          <a:xfrm xmlns:a="http://schemas.openxmlformats.org/drawingml/2006/main">
            <a:off x="5810250" y="0"/>
            <a:ext cx="6381750" cy="6858000"/>
          </a:xfrm>
          <a:prstGeom xmlns:a="http://schemas.openxmlformats.org/drawingml/2006/main" prst="roundRect">
            <a:avLst>
              <a:gd name="adj" fmla="val 1194"/>
            </a:avLst>
          </a:prstGeom>
        </p:spPr>
      </p:pic>
      <p:sp>
        <p:nvSpPr>
          <p:cNvPr id="2" name="">
            <a:extLst xmlns:a="http://schemas.openxmlformats.org/drawingml/2006/main">
              <a:ext uri="{FF2B5EF4-FFF2-40B4-BE49-F238E27FC236}">
                <a16:creationId xmlns:a16="http://schemas.microsoft.com/office/drawing/2014/main" id="{774E291B-434B-4000-8EBA-1EC62204E14A}"/>
              </a:ext>
            </a:extLst>
          </p:cNvPr>
          <p:cNvSpPr>
            <a:spLocks xmlns:a="http://schemas.openxmlformats.org/drawingml/2006/main" noGrp="1"/>
          </p:cNvSpPr>
          <p:nvPr/>
        </p:nvSpPr>
        <p:spPr>
          <a:xfrm xmlns:a="http://schemas.openxmlformats.org/drawingml/2006/main">
            <a:off x="685800" y="666750"/>
            <a:ext cx="4476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050" b="1">
                <a:solidFill>
                  <a:srgbClr val="607D6B"/>
                </a:solidFill>
              </a:defRPr>
            </a:pPr>
            <a:r>
              <a:rPr sz="1050" b="1">
                <a:solidFill>
                  <a:srgbClr val="607D6B"/>
                </a:solidFill>
              </a:rPr>
              <a:t>TRADITIONELLE CHINESISCHE MEDIZIN</a:t>
            </a:r>
          </a:p>
        </p:txBody>
      </p:sp>
      <p:sp>
        <p:nvSpPr>
          <p:cNvPr id="3" name="">
            <a:extLst xmlns:a="http://schemas.openxmlformats.org/drawingml/2006/main">
              <a:ext uri="{FF2B5EF4-FFF2-40B4-BE49-F238E27FC236}">
                <a16:creationId xmlns:a16="http://schemas.microsoft.com/office/drawing/2014/main" id="{423A2CB1-23C6-49ED-953F-BEB1981E0365}"/>
              </a:ext>
            </a:extLst>
          </p:cNvPr>
          <p:cNvSpPr>
            <a:spLocks xmlns:a="http://schemas.openxmlformats.org/drawingml/2006/main" noGrp="1"/>
          </p:cNvSpPr>
          <p:nvPr/>
        </p:nvSpPr>
        <p:spPr>
          <a:xfrm xmlns:a="http://schemas.openxmlformats.org/drawingml/2006/main">
            <a:off x="685800" y="142875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4050" b="1">
                <a:solidFill>
                  <a:srgbClr val="17211D"/>
                </a:solidFill>
              </a:defRPr>
            </a:pPr>
            <a:r>
              <a:rPr sz="4050" b="1">
                <a:solidFill>
                  <a:srgbClr val="17211D"/>
                </a:solidFill>
              </a:rPr>
              <a:t>TCM im</a:t>
            </a:r>
          </a:p>
          <a:p xmlns:a="http://schemas.openxmlformats.org/drawingml/2006/main">
            <a:pPr algn="l">
              <a:buNone/>
              <a:defRPr sz="4050" b="1">
                <a:solidFill>
                  <a:srgbClr val="17211D"/>
                </a:solidFill>
              </a:defRPr>
            </a:pPr>
            <a:r>
              <a:rPr sz="4050" b="1">
                <a:solidFill>
                  <a:srgbClr val="17211D"/>
                </a:solidFill>
              </a:rPr>
              <a:t>modernen Leben</a:t>
            </a:r>
          </a:p>
        </p:txBody>
      </p:sp>
      <p:sp>
        <p:nvSpPr>
          <p:cNvPr id="4" name="">
            <a:extLst xmlns:a="http://schemas.openxmlformats.org/drawingml/2006/main">
              <a:ext uri="{FF2B5EF4-FFF2-40B4-BE49-F238E27FC236}">
                <a16:creationId xmlns:a16="http://schemas.microsoft.com/office/drawing/2014/main" id="{2D3A6F23-63D4-4A7C-A95C-F7DE77E5EBAC}"/>
              </a:ext>
            </a:extLst>
          </p:cNvPr>
          <p:cNvSpPr>
            <a:spLocks xmlns:a="http://schemas.openxmlformats.org/drawingml/2006/main" noGrp="1"/>
          </p:cNvSpPr>
          <p:nvPr/>
        </p:nvSpPr>
        <p:spPr>
          <a:xfrm xmlns:a="http://schemas.openxmlformats.org/drawingml/2006/main">
            <a:off x="685800" y="3429000"/>
            <a:ext cx="4429125"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875" b="0">
                <a:solidFill>
                  <a:srgbClr val="66716B"/>
                </a:solidFill>
              </a:defRPr>
            </a:pPr>
            <a:r>
              <a:rPr sz="1875" b="0">
                <a:solidFill>
                  <a:srgbClr val="66716B"/>
                </a:solidFill>
              </a:rPr>
              <a:t>Gesundheit bedeutet Gleichgewicht –</a:t>
            </a:r>
          </a:p>
          <a:p xmlns:a="http://schemas.openxmlformats.org/drawingml/2006/main">
            <a:pPr algn="l">
              <a:buNone/>
              <a:defRPr sz="1875" b="0">
                <a:solidFill>
                  <a:srgbClr val="66716B"/>
                </a:solidFill>
              </a:defRPr>
            </a:pPr>
            <a:r>
              <a:rPr sz="1875" b="0">
                <a:solidFill>
                  <a:srgbClr val="66716B"/>
                </a:solidFill>
              </a:rPr>
              <a:t>im Körper und im Alltag.</a:t>
            </a:r>
          </a:p>
        </p:txBody>
      </p:sp>
      <p:sp>
        <p:nvSpPr>
          <p:cNvPr id="5" name="">
            <a:extLst xmlns:a="http://schemas.openxmlformats.org/drawingml/2006/main">
              <a:ext uri="{FF2B5EF4-FFF2-40B4-BE49-F238E27FC236}">
                <a16:creationId xmlns:a16="http://schemas.microsoft.com/office/drawing/2014/main" id="{4E2A90B8-B960-461A-966F-22A6FF67EE49}"/>
              </a:ext>
            </a:extLst>
          </p:cNvPr>
          <p:cNvSpPr>
            <a:spLocks xmlns:a="http://schemas.openxmlformats.org/drawingml/2006/main" noGrp="1"/>
          </p:cNvSpPr>
          <p:nvPr/>
        </p:nvSpPr>
        <p:spPr>
          <a:xfrm xmlns:a="http://schemas.openxmlformats.org/drawingml/2006/main">
            <a:off x="685800" y="4533900"/>
            <a:ext cx="914400" cy="47625"/>
          </a:xfrm>
          <a:prstGeom xmlns:a="http://schemas.openxmlformats.org/drawingml/2006/main" prst="rect">
            <a:avLst/>
          </a:prstGeom>
          <a:solidFill xmlns:a="http://schemas.openxmlformats.org/drawingml/2006/main">
            <a:srgbClr val="B7955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C14ECDA-2EC0-4398-BF19-ECA4E832BE91}"/>
              </a:ext>
            </a:extLst>
          </p:cNvPr>
          <p:cNvSpPr>
            <a:spLocks xmlns:a="http://schemas.openxmlformats.org/drawingml/2006/main" noGrp="1"/>
          </p:cNvSpPr>
          <p:nvPr/>
        </p:nvSpPr>
        <p:spPr>
          <a:xfrm xmlns:a="http://schemas.openxmlformats.org/drawingml/2006/main">
            <a:off x="685800" y="4953000"/>
            <a:ext cx="4095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650" b="1">
                <a:solidFill>
                  <a:srgbClr val="17211D"/>
                </a:solidFill>
              </a:defRPr>
            </a:pPr>
            <a:r>
              <a:rPr sz="1650" b="1">
                <a:solidFill>
                  <a:srgbClr val="17211D"/>
                </a:solidFill>
              </a:rPr>
              <a:t>Dr. Gilyana Radnaeva</a:t>
            </a:r>
          </a:p>
        </p:txBody>
      </p:sp>
      <p:sp>
        <p:nvSpPr>
          <p:cNvPr id="7" name="">
            <a:extLst xmlns:a="http://schemas.openxmlformats.org/drawingml/2006/main">
              <a:ext uri="{FF2B5EF4-FFF2-40B4-BE49-F238E27FC236}">
                <a16:creationId xmlns:a16="http://schemas.microsoft.com/office/drawing/2014/main" id="{0BCFD450-F695-4A85-8777-099622A848A5}"/>
              </a:ext>
            </a:extLst>
          </p:cNvPr>
          <p:cNvSpPr>
            <a:spLocks xmlns:a="http://schemas.openxmlformats.org/drawingml/2006/main" noGrp="1"/>
          </p:cNvSpPr>
          <p:nvPr/>
        </p:nvSpPr>
        <p:spPr>
          <a:xfrm xmlns:a="http://schemas.openxmlformats.org/drawingml/2006/main">
            <a:off x="685800" y="5295900"/>
            <a:ext cx="447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275" b="0">
                <a:solidFill>
                  <a:srgbClr val="66716B"/>
                </a:solidFill>
              </a:defRPr>
            </a:pPr>
            <a:r>
              <a:rPr sz="1275" b="0">
                <a:solidFill>
                  <a:srgbClr val="66716B"/>
                </a:solidFill>
              </a:rPr>
              <a:t>Ärztin für Allgemeinmedizin und TCM · Wien</a:t>
            </a:r>
          </a:p>
        </p:txBody>
      </p:sp>
    </p:spTree>
    <p:extLst>
      <p:ext uri="{BB962C8B-B14F-4D97-AF65-F5344CB8AC3E}">
        <p14:creationId xmlns:p14="http://schemas.microsoft.com/office/powerpoint/2010/main" val="159795130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DEF218D-82BD-4C4E-A7BF-63D6A1EF57F5}"/>
              </a:ext>
            </a:extLst>
          </p:cNvPr>
          <p:cNvSpPr>
            <a:spLocks xmlns:a="http://schemas.openxmlformats.org/drawingml/2006/main" noGrp="1"/>
          </p:cNvSpPr>
          <p:nvPr/>
        </p:nvSpPr>
        <p:spPr>
          <a:xfrm xmlns:a="http://schemas.openxmlformats.org/drawingml/2006/main">
            <a:off x="685800" y="3333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050" b="1">
                <a:solidFill>
                  <a:srgbClr val="607D6B"/>
                </a:solidFill>
              </a:defRPr>
            </a:pPr>
            <a:r>
              <a:rPr sz="1050" b="1">
                <a:solidFill>
                  <a:srgbClr val="607D6B"/>
                </a:solidFill>
              </a:rPr>
              <a:t>AUSGANGSPUNKT</a:t>
            </a:r>
          </a:p>
        </p:txBody>
      </p:sp>
      <p:sp>
        <p:nvSpPr>
          <p:cNvPr id="2" name="">
            <a:extLst xmlns:a="http://schemas.openxmlformats.org/drawingml/2006/main">
              <a:ext uri="{FF2B5EF4-FFF2-40B4-BE49-F238E27FC236}">
                <a16:creationId xmlns:a16="http://schemas.microsoft.com/office/drawing/2014/main" id="{82BEC468-8345-459C-8B9F-13AC9532F1E5}"/>
              </a:ext>
            </a:extLst>
          </p:cNvPr>
          <p:cNvSpPr>
            <a:spLocks xmlns:a="http://schemas.openxmlformats.org/drawingml/2006/main" noGrp="1"/>
          </p:cNvSpPr>
          <p:nvPr/>
        </p:nvSpPr>
        <p:spPr>
          <a:xfrm xmlns:a="http://schemas.openxmlformats.org/drawingml/2006/main">
            <a:off x="685800" y="609600"/>
            <a:ext cx="108204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850" b="1">
                <a:solidFill>
                  <a:srgbClr val="17211D"/>
                </a:solidFill>
              </a:defRPr>
            </a:pPr>
            <a:r>
              <a:rPr sz="2850" b="1">
                <a:solidFill>
                  <a:srgbClr val="17211D"/>
                </a:solidFill>
              </a:rPr>
              <a:t>Der Körper arbeitet nach Büroschluss weiter</a:t>
            </a:r>
          </a:p>
        </p:txBody>
      </p:sp>
      <p:sp>
        <p:nvSpPr>
          <p:cNvPr id="3" name="">
            <a:extLst xmlns:a="http://schemas.openxmlformats.org/drawingml/2006/main">
              <a:ext uri="{FF2B5EF4-FFF2-40B4-BE49-F238E27FC236}">
                <a16:creationId xmlns:a16="http://schemas.microsoft.com/office/drawing/2014/main" id="{B382FAF5-F7DA-4ECA-993C-301F50295BC1}"/>
              </a:ext>
            </a:extLst>
          </p:cNvPr>
          <p:cNvSpPr>
            <a:spLocks xmlns:a="http://schemas.openxmlformats.org/drawingml/2006/main" noGrp="1"/>
          </p:cNvSpPr>
          <p:nvPr/>
        </p:nvSpPr>
        <p:spPr>
          <a:xfrm xmlns:a="http://schemas.openxmlformats.org/drawingml/2006/main">
            <a:off x="685800" y="1295400"/>
            <a:ext cx="762000" cy="38100"/>
          </a:xfrm>
          <a:prstGeom xmlns:a="http://schemas.openxmlformats.org/drawingml/2006/main" prst="rect">
            <a:avLst/>
          </a:prstGeom>
          <a:solidFill xmlns:a="http://schemas.openxmlformats.org/drawingml/2006/main">
            <a:srgbClr val="B7955B"/>
          </a:solidFill>
          <a:ln xmlns:a="http://schemas.openxmlformats.org/drawingml/2006/main" w="0">
            <a:noFill/>
            <a:prstDash val="solid"/>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5307e5dbf2594363"/>
          <a:srcRect xmlns:a="http://schemas.openxmlformats.org/drawingml/2006/main" l="17655" t="0" r="17655" b="0"/>
          <a:stretch xmlns:a="http://schemas.openxmlformats.org/drawingml/2006/main">
            <a:fillRect l="0" t="0" r="0" b="0"/>
          </a:stretch>
        </p:blipFill>
        <p:spPr>
          <a:xfrm xmlns:a="http://schemas.openxmlformats.org/drawingml/2006/main">
            <a:off x="6524625" y="1571625"/>
            <a:ext cx="4981575" cy="4333875"/>
          </a:xfrm>
          <a:prstGeom xmlns:a="http://schemas.openxmlformats.org/drawingml/2006/main" prst="roundRect">
            <a:avLst>
              <a:gd name="adj" fmla="val 1758"/>
            </a:avLst>
          </a:prstGeom>
        </p:spPr>
      </p:pic>
      <p:sp>
        <p:nvSpPr>
          <p:cNvPr id="5" name="">
            <a:extLst xmlns:a="http://schemas.openxmlformats.org/drawingml/2006/main">
              <a:ext uri="{FF2B5EF4-FFF2-40B4-BE49-F238E27FC236}">
                <a16:creationId xmlns:a16="http://schemas.microsoft.com/office/drawing/2014/main" id="{35E0C77F-E5B2-4AA4-956F-3C9B586F3F11}"/>
              </a:ext>
            </a:extLst>
          </p:cNvPr>
          <p:cNvSpPr>
            <a:spLocks xmlns:a="http://schemas.openxmlformats.org/drawingml/2006/main" noGrp="1"/>
          </p:cNvSpPr>
          <p:nvPr/>
        </p:nvSpPr>
        <p:spPr>
          <a:xfrm xmlns:a="http://schemas.openxmlformats.org/drawingml/2006/main">
            <a:off x="685800" y="1666875"/>
            <a:ext cx="5095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2175" b="1">
                <a:solidFill>
                  <a:srgbClr val="17211D"/>
                </a:solidFill>
              </a:defRPr>
            </a:pPr>
            <a:r>
              <a:rPr sz="2175" b="1">
                <a:solidFill>
                  <a:srgbClr val="17211D"/>
                </a:solidFill>
              </a:rPr>
              <a:t>Lange Belastung zeigt sich oft nicht sofort als Krankheit.</a:t>
            </a:r>
          </a:p>
        </p:txBody>
      </p:sp>
      <p:sp>
        <p:nvSpPr>
          <p:cNvPr id="6" name="">
            <a:extLst xmlns:a="http://schemas.openxmlformats.org/drawingml/2006/main">
              <a:ext uri="{FF2B5EF4-FFF2-40B4-BE49-F238E27FC236}">
                <a16:creationId xmlns:a16="http://schemas.microsoft.com/office/drawing/2014/main" id="{E6A5F2EE-F370-4D11-8938-8B47EEE992D5}"/>
              </a:ext>
            </a:extLst>
          </p:cNvPr>
          <p:cNvSpPr>
            <a:spLocks xmlns:a="http://schemas.openxmlformats.org/drawingml/2006/main" noGrp="1"/>
          </p:cNvSpPr>
          <p:nvPr/>
        </p:nvSpPr>
        <p:spPr>
          <a:xfrm xmlns:a="http://schemas.openxmlformats.org/drawingml/2006/main">
            <a:off x="685800" y="2714625"/>
            <a:ext cx="57150" cy="819150"/>
          </a:xfrm>
          <a:prstGeom xmlns:a="http://schemas.openxmlformats.org/drawingml/2006/main" prst="rect">
            <a:avLst/>
          </a:prstGeom>
          <a:solidFill xmlns:a="http://schemas.openxmlformats.org/drawingml/2006/main">
            <a:srgbClr val="607D6B"/>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CB85064-8A2F-4451-8ABD-6D4F39ECEA37}"/>
              </a:ext>
            </a:extLst>
          </p:cNvPr>
          <p:cNvSpPr>
            <a:spLocks xmlns:a="http://schemas.openxmlformats.org/drawingml/2006/main" noGrp="1"/>
          </p:cNvSpPr>
          <p:nvPr/>
        </p:nvSpPr>
        <p:spPr>
          <a:xfrm xmlns:a="http://schemas.openxmlformats.org/drawingml/2006/main">
            <a:off x="876300" y="2714625"/>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650" b="1">
                <a:solidFill>
                  <a:srgbClr val="17211D"/>
                </a:solidFill>
              </a:defRPr>
            </a:pPr>
            <a:r>
              <a:rPr sz="1650" b="1">
                <a:solidFill>
                  <a:srgbClr val="17211D"/>
                </a:solidFill>
              </a:rPr>
              <a:t>Verspannung</a:t>
            </a:r>
          </a:p>
        </p:txBody>
      </p:sp>
      <p:sp>
        <p:nvSpPr>
          <p:cNvPr id="8" name="">
            <a:extLst xmlns:a="http://schemas.openxmlformats.org/drawingml/2006/main">
              <a:ext uri="{FF2B5EF4-FFF2-40B4-BE49-F238E27FC236}">
                <a16:creationId xmlns:a16="http://schemas.microsoft.com/office/drawing/2014/main" id="{45B3A049-9A60-4F47-BF8B-14FD496FBEDE}"/>
              </a:ext>
            </a:extLst>
          </p:cNvPr>
          <p:cNvSpPr>
            <a:spLocks xmlns:a="http://schemas.openxmlformats.org/drawingml/2006/main" noGrp="1"/>
          </p:cNvSpPr>
          <p:nvPr/>
        </p:nvSpPr>
        <p:spPr>
          <a:xfrm xmlns:a="http://schemas.openxmlformats.org/drawingml/2006/main">
            <a:off x="876300" y="3028950"/>
            <a:ext cx="4762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275" b="0">
                <a:solidFill>
                  <a:srgbClr val="66716B"/>
                </a:solidFill>
              </a:defRPr>
            </a:pPr>
            <a:r>
              <a:rPr sz="1275" b="0">
                <a:solidFill>
                  <a:srgbClr val="66716B"/>
                </a:solidFill>
              </a:rPr>
              <a:t>Nacken und Rücken nach langem Sitzen</a:t>
            </a:r>
          </a:p>
        </p:txBody>
      </p:sp>
      <p:sp>
        <p:nvSpPr>
          <p:cNvPr id="9" name="">
            <a:extLst xmlns:a="http://schemas.openxmlformats.org/drawingml/2006/main">
              <a:ext uri="{FF2B5EF4-FFF2-40B4-BE49-F238E27FC236}">
                <a16:creationId xmlns:a16="http://schemas.microsoft.com/office/drawing/2014/main" id="{81957738-201A-4ABE-995D-715AE6CD37DF}"/>
              </a:ext>
            </a:extLst>
          </p:cNvPr>
          <p:cNvSpPr>
            <a:spLocks xmlns:a="http://schemas.openxmlformats.org/drawingml/2006/main" noGrp="1"/>
          </p:cNvSpPr>
          <p:nvPr/>
        </p:nvSpPr>
        <p:spPr>
          <a:xfrm xmlns:a="http://schemas.openxmlformats.org/drawingml/2006/main">
            <a:off x="685800" y="3714750"/>
            <a:ext cx="57150" cy="819150"/>
          </a:xfrm>
          <a:prstGeom xmlns:a="http://schemas.openxmlformats.org/drawingml/2006/main" prst="rect">
            <a:avLst/>
          </a:prstGeom>
          <a:solidFill xmlns:a="http://schemas.openxmlformats.org/drawingml/2006/main">
            <a:srgbClr val="B7955B"/>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5971DFE-FFD5-4559-B7DF-632434B4F4B8}"/>
              </a:ext>
            </a:extLst>
          </p:cNvPr>
          <p:cNvSpPr>
            <a:spLocks xmlns:a="http://schemas.openxmlformats.org/drawingml/2006/main" noGrp="1"/>
          </p:cNvSpPr>
          <p:nvPr/>
        </p:nvSpPr>
        <p:spPr>
          <a:xfrm xmlns:a="http://schemas.openxmlformats.org/drawingml/2006/main">
            <a:off x="876300" y="37147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650" b="1">
                <a:solidFill>
                  <a:srgbClr val="17211D"/>
                </a:solidFill>
              </a:defRPr>
            </a:pPr>
            <a:r>
              <a:rPr sz="1650" b="1">
                <a:solidFill>
                  <a:srgbClr val="17211D"/>
                </a:solidFill>
              </a:rPr>
              <a:t>Erschöpfung</a:t>
            </a:r>
          </a:p>
        </p:txBody>
      </p:sp>
      <p:sp>
        <p:nvSpPr>
          <p:cNvPr id="11" name="">
            <a:extLst xmlns:a="http://schemas.openxmlformats.org/drawingml/2006/main">
              <a:ext uri="{FF2B5EF4-FFF2-40B4-BE49-F238E27FC236}">
                <a16:creationId xmlns:a16="http://schemas.microsoft.com/office/drawing/2014/main" id="{BEA5FA82-27B6-4D32-A601-D8C43B5F8CD5}"/>
              </a:ext>
            </a:extLst>
          </p:cNvPr>
          <p:cNvSpPr>
            <a:spLocks xmlns:a="http://schemas.openxmlformats.org/drawingml/2006/main" noGrp="1"/>
          </p:cNvSpPr>
          <p:nvPr/>
        </p:nvSpPr>
        <p:spPr>
          <a:xfrm xmlns:a="http://schemas.openxmlformats.org/drawingml/2006/main">
            <a:off x="876300" y="4029075"/>
            <a:ext cx="4762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275" b="0">
                <a:solidFill>
                  <a:srgbClr val="66716B"/>
                </a:solidFill>
              </a:defRPr>
            </a:pPr>
            <a:r>
              <a:rPr sz="1275" b="0">
                <a:solidFill>
                  <a:srgbClr val="66716B"/>
                </a:solidFill>
              </a:rPr>
              <a:t>Wenig Energie am Tag, schlechter Schlaf in der Nacht</a:t>
            </a:r>
          </a:p>
        </p:txBody>
      </p:sp>
      <p:sp>
        <p:nvSpPr>
          <p:cNvPr id="12" name="">
            <a:extLst xmlns:a="http://schemas.openxmlformats.org/drawingml/2006/main">
              <a:ext uri="{FF2B5EF4-FFF2-40B4-BE49-F238E27FC236}">
                <a16:creationId xmlns:a16="http://schemas.microsoft.com/office/drawing/2014/main" id="{CFBB225A-F124-4480-B087-1A1AAE0FCC89}"/>
              </a:ext>
            </a:extLst>
          </p:cNvPr>
          <p:cNvSpPr>
            <a:spLocks xmlns:a="http://schemas.openxmlformats.org/drawingml/2006/main" noGrp="1"/>
          </p:cNvSpPr>
          <p:nvPr/>
        </p:nvSpPr>
        <p:spPr>
          <a:xfrm xmlns:a="http://schemas.openxmlformats.org/drawingml/2006/main">
            <a:off x="685800" y="4714875"/>
            <a:ext cx="57150" cy="819150"/>
          </a:xfrm>
          <a:prstGeom xmlns:a="http://schemas.openxmlformats.org/drawingml/2006/main" prst="rect">
            <a:avLst/>
          </a:prstGeom>
          <a:solidFill xmlns:a="http://schemas.openxmlformats.org/drawingml/2006/main">
            <a:srgbClr val="244033"/>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D36B9B12-C3D3-4074-B5D6-54CE0D9B9C3E}"/>
              </a:ext>
            </a:extLst>
          </p:cNvPr>
          <p:cNvSpPr>
            <a:spLocks xmlns:a="http://schemas.openxmlformats.org/drawingml/2006/main" noGrp="1"/>
          </p:cNvSpPr>
          <p:nvPr/>
        </p:nvSpPr>
        <p:spPr>
          <a:xfrm xmlns:a="http://schemas.openxmlformats.org/drawingml/2006/main">
            <a:off x="876300" y="4714875"/>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650" b="1">
                <a:solidFill>
                  <a:srgbClr val="17211D"/>
                </a:solidFill>
              </a:defRPr>
            </a:pPr>
            <a:r>
              <a:rPr sz="1650" b="1">
                <a:solidFill>
                  <a:srgbClr val="17211D"/>
                </a:solidFill>
              </a:rPr>
              <a:t>Verdauung</a:t>
            </a:r>
          </a:p>
        </p:txBody>
      </p:sp>
      <p:sp>
        <p:nvSpPr>
          <p:cNvPr id="14" name="">
            <a:extLst xmlns:a="http://schemas.openxmlformats.org/drawingml/2006/main">
              <a:ext uri="{FF2B5EF4-FFF2-40B4-BE49-F238E27FC236}">
                <a16:creationId xmlns:a16="http://schemas.microsoft.com/office/drawing/2014/main" id="{4E4B94FA-1ECF-4DA9-8B2B-E82C4A925D3F}"/>
              </a:ext>
            </a:extLst>
          </p:cNvPr>
          <p:cNvSpPr>
            <a:spLocks xmlns:a="http://schemas.openxmlformats.org/drawingml/2006/main" noGrp="1"/>
          </p:cNvSpPr>
          <p:nvPr/>
        </p:nvSpPr>
        <p:spPr>
          <a:xfrm xmlns:a="http://schemas.openxmlformats.org/drawingml/2006/main">
            <a:off x="876300" y="5029200"/>
            <a:ext cx="4762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buNone/>
              <a:defRPr sz="1275" b="0">
                <a:solidFill>
                  <a:srgbClr val="66716B"/>
                </a:solidFill>
              </a:defRPr>
            </a:pPr>
            <a:r>
              <a:rPr sz="1275" b="0">
                <a:solidFill>
                  <a:srgbClr val="66716B"/>
                </a:solidFill>
              </a:rPr>
              <a:t>Magen und Darm reagieren empfindlich auf Stress</a:t>
            </a:r>
          </a:p>
        </p:txBody>
      </p:sp>
      <p:sp>
        <p:nvSpPr>
          <p:cNvPr id="15" name="">
            <a:extLst xmlns:a="http://schemas.openxmlformats.org/drawingml/2006/main">
              <a:ext uri="{FF2B5EF4-FFF2-40B4-BE49-F238E27FC236}">
                <a16:creationId xmlns:a16="http://schemas.microsoft.com/office/drawing/2014/main" id="{3AB117CB-EA05-4818-912E-9277D845B68E}"/>
              </a:ext>
            </a:extLst>
          </p:cNvPr>
          <p:cNvSpPr>
            <a:spLocks xmlns:a="http://schemas.openxmlformats.org/drawingml/2006/main" noGrp="1"/>
          </p:cNvSpPr>
          <p:nvPr/>
        </p:nvSpPr>
        <p:spPr>
          <a:xfrm xmlns:a="http://schemas.openxmlformats.org/drawingml/2006/main">
            <a:off x="11239500" y="6448425"/>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buNone/>
              <a:defRPr sz="900" b="0">
                <a:solidFill>
                  <a:srgbClr val="66716B"/>
                </a:solidFill>
              </a:defRPr>
            </a:pPr>
            <a:r>
              <a:rPr sz="900" b="0">
                <a:solidFill>
                  <a:srgbClr val="66716B"/>
                </a:solidFill>
              </a:rPr>
              <a:t>02</a:t>
            </a:r>
          </a:p>
        </p:txBody>
      </p:sp>
    </p:spTree>
    <p:extLst>
      <p:ext uri="{BB962C8B-B14F-4D97-AF65-F5344CB8AC3E}">
        <p14:creationId xmlns:p14="http://schemas.microsoft.com/office/powerpoint/2010/main" val="18577348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d6b9d64491e4114"/>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07032015"/>
      </p:ext>
    </p:extLst>
  </p:cSld>
</p:sld>
</file>

<file path=ppt/slides/slide4.xml><?xml version="1.0" encoding="utf-8"?>
<p:sld xmlns:p="http://schemas.openxmlformats.org/presentationml/2006/main">
  <p:cSld>
    <p:bg>
      <p:bgPr>
        <a:solidFill xmlns:a="http://schemas.openxmlformats.org/drawingml/2006/main">
          <a:srgbClr val="244033"/>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88d1b6a894d4e1a"/>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8184198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ebca92c02544dea"/>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3640607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3d9a77ab26044b7"/>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593812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377a5e2ad5b48a5"/>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42967597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77508a820c144e4"/>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846983802"/>
      </p:ext>
    </p:extLst>
  </p:cSld>
</p:sld>
</file>

<file path=ppt/slides/slide9.xml><?xml version="1.0" encoding="utf-8"?>
<p:sld xmlns:p="http://schemas.openxmlformats.org/presentationml/2006/main">
  <p:cSld>
    <p:bg>
      <p:bgPr>
        <a:solidFill xmlns:a="http://schemas.openxmlformats.org/drawingml/2006/main">
          <a:srgbClr val="244033"/>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6e48cf125e24482"/>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6860534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a27d6166aaa49f6"/>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0517220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3dd7e3378a64d2c"/>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719340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b5bc59550624479"/>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1892825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8fd660ae8e84210"/>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83505963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60f887cc9ca4b95"/>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32088881"/>
      </p:ext>
    </p:extLst>
  </p:cSld>
</p:sld>
</file>

<file path=ppt/slides/slide15.xml><?xml version="1.0" encoding="utf-8"?>
<p:sld xmlns:p="http://schemas.openxmlformats.org/presentationml/2006/main">
  <p:cSld>
    <p:bg>
      <p:bgPr>
        <a:solidFill xmlns:a="http://schemas.openxmlformats.org/drawingml/2006/main">
          <a:srgbClr val="244033"/>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b722dd03c2b44f5"/>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6570294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6d7f704291441ba"/>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8709188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3d42c9824834bc2"/>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680339647"/>
      </p:ext>
    </p:extLst>
  </p:cSld>
</p:sld>
</file>

<file path=ppt/slides/slide18.xml><?xml version="1.0" encoding="utf-8"?>
<p:sld xmlns:p="http://schemas.openxmlformats.org/presentationml/2006/main">
  <p:cSld>
    <p:bg>
      <p:bgPr>
        <a:solidFill xmlns:a="http://schemas.openxmlformats.org/drawingml/2006/main">
          <a:srgbClr val="244033"/>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44fd6cef98c476c"/>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1593377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2026-09-06T18:19:40.5970000Z</dcterms:created>
  <dcterms:modified xsi:type="dcterms:W3CDTF">2026-09-06T18:19:40.5970000Z</dcterms:modified>
</coreProperties>
</file>