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768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359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03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51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616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017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1294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4991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791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765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63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D6BCE-727D-4A26-B15E-116765476EF7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96F4C-C1C0-4BE1-9FF3-B98E2F83A0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51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38748" y="542368"/>
            <a:ext cx="9144000" cy="1192338"/>
          </a:xfrm>
        </p:spPr>
        <p:txBody>
          <a:bodyPr>
            <a:normAutofit/>
          </a:bodyPr>
          <a:lstStyle/>
          <a:p>
            <a:r>
              <a:rPr lang="de-DE" sz="4000" b="1" dirty="0" smtClean="0">
                <a:solidFill>
                  <a:schemeClr val="accent5">
                    <a:lumMod val="75000"/>
                  </a:schemeClr>
                </a:solidFill>
              </a:rPr>
              <a:t>Arbeitsmedizin &amp; Betriebsmedizin</a:t>
            </a:r>
            <a:endParaRPr lang="de-DE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99304" y="1138537"/>
            <a:ext cx="9144000" cy="1655762"/>
          </a:xfrm>
        </p:spPr>
        <p:txBody>
          <a:bodyPr/>
          <a:lstStyle/>
          <a:p>
            <a:endParaRPr lang="de-DE" dirty="0" smtClean="0"/>
          </a:p>
          <a:p>
            <a:endParaRPr lang="de-DE" b="1" dirty="0" smtClean="0"/>
          </a:p>
          <a:p>
            <a:r>
              <a:rPr lang="de-DE" dirty="0" smtClean="0"/>
              <a:t>Ein Überblick und Tipps für Ihr Unternehmen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 flipH="1">
            <a:off x="3677322" y="3144570"/>
            <a:ext cx="50668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 smtClean="0"/>
              <a:t>Dr. Heimo </a:t>
            </a:r>
            <a:r>
              <a:rPr lang="de-DE" sz="2000" b="1" dirty="0" err="1" smtClean="0"/>
              <a:t>Vedernjak</a:t>
            </a:r>
            <a:endParaRPr lang="de-DE" sz="2000" b="1" dirty="0" smtClean="0"/>
          </a:p>
          <a:p>
            <a:pPr algn="ctr"/>
            <a:r>
              <a:rPr lang="de-DE" sz="1400" dirty="0" smtClean="0"/>
              <a:t>Arzt f. Allgemeinmedizin, Notarzt</a:t>
            </a:r>
          </a:p>
          <a:p>
            <a:pPr algn="ctr"/>
            <a:r>
              <a:rPr lang="de-DE" sz="1400" dirty="0" smtClean="0"/>
              <a:t>Diplome f. Arbeits- &amp; Sportmedizin</a:t>
            </a:r>
            <a:r>
              <a:rPr lang="de-DE" sz="1400" b="1" dirty="0" smtClean="0"/>
              <a:t>                </a:t>
            </a:r>
            <a:endParaRPr lang="de-DE" sz="1400" b="1" dirty="0"/>
          </a:p>
        </p:txBody>
      </p:sp>
      <p:sp>
        <p:nvSpPr>
          <p:cNvPr id="5" name="Textfeld 4"/>
          <p:cNvSpPr txBox="1"/>
          <p:nvPr/>
        </p:nvSpPr>
        <p:spPr>
          <a:xfrm>
            <a:off x="1692536" y="4604273"/>
            <a:ext cx="8975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ARAL</a:t>
            </a:r>
            <a:r>
              <a:rPr lang="de-DE" dirty="0" smtClean="0"/>
              <a:t> </a:t>
            </a:r>
            <a:r>
              <a:rPr lang="de-DE" dirty="0"/>
              <a:t>Austria AG, </a:t>
            </a:r>
            <a:r>
              <a:rPr lang="de-DE" b="1" dirty="0"/>
              <a:t>Agip</a:t>
            </a:r>
            <a:r>
              <a:rPr lang="de-DE" dirty="0"/>
              <a:t> Austria AG, </a:t>
            </a:r>
            <a:r>
              <a:rPr lang="de-DE" b="1" dirty="0"/>
              <a:t>BMW</a:t>
            </a:r>
            <a:r>
              <a:rPr lang="de-DE" dirty="0"/>
              <a:t> Austria AG, </a:t>
            </a:r>
            <a:r>
              <a:rPr lang="de-DE" b="1" dirty="0"/>
              <a:t>XEROX</a:t>
            </a:r>
            <a:r>
              <a:rPr lang="de-DE" dirty="0"/>
              <a:t> Austria AG, </a:t>
            </a:r>
            <a:r>
              <a:rPr lang="de-DE" b="1" dirty="0"/>
              <a:t>ORF</a:t>
            </a:r>
            <a:r>
              <a:rPr lang="de-DE" dirty="0"/>
              <a:t> Österreich, </a:t>
            </a:r>
            <a:r>
              <a:rPr lang="de-DE" b="1" dirty="0"/>
              <a:t>RSO</a:t>
            </a:r>
            <a:r>
              <a:rPr lang="de-DE" dirty="0"/>
              <a:t> Radiosymphonieorchester Wien, </a:t>
            </a:r>
            <a:r>
              <a:rPr lang="de-DE" b="1" dirty="0"/>
              <a:t>ÖAMTC</a:t>
            </a:r>
            <a:r>
              <a:rPr lang="de-DE" dirty="0"/>
              <a:t> W, NÖ, </a:t>
            </a:r>
            <a:r>
              <a:rPr lang="de-DE" dirty="0" err="1"/>
              <a:t>Bgld</a:t>
            </a:r>
            <a:r>
              <a:rPr lang="de-DE" dirty="0"/>
              <a:t>, </a:t>
            </a:r>
            <a:r>
              <a:rPr lang="de-DE" b="1" dirty="0" err="1"/>
              <a:t>Christophorusflugrettung</a:t>
            </a:r>
            <a:r>
              <a:rPr lang="de-DE" dirty="0"/>
              <a:t> des ÖAMTC, </a:t>
            </a:r>
            <a:r>
              <a:rPr lang="de-DE" b="1" dirty="0"/>
              <a:t>Mayr-</a:t>
            </a:r>
            <a:r>
              <a:rPr lang="de-DE" b="1" dirty="0" err="1"/>
              <a:t>Melnhof</a:t>
            </a:r>
            <a:r>
              <a:rPr lang="de-DE" b="1" dirty="0"/>
              <a:t> Karton </a:t>
            </a:r>
            <a:r>
              <a:rPr lang="de-DE" dirty="0"/>
              <a:t>GmbH, </a:t>
            </a:r>
            <a:r>
              <a:rPr lang="de-DE" b="1" dirty="0" err="1"/>
              <a:t>Roxcel</a:t>
            </a:r>
            <a:r>
              <a:rPr lang="de-DE" dirty="0"/>
              <a:t> GmbH, </a:t>
            </a:r>
            <a:r>
              <a:rPr lang="de-DE" b="1" dirty="0"/>
              <a:t>Helvetia</a:t>
            </a:r>
            <a:r>
              <a:rPr lang="de-DE" dirty="0"/>
              <a:t> Versicherung, </a:t>
            </a:r>
            <a:r>
              <a:rPr lang="de-DE" b="1" dirty="0" err="1"/>
              <a:t>inode</a:t>
            </a:r>
            <a:r>
              <a:rPr lang="de-DE" dirty="0"/>
              <a:t> GmbH, </a:t>
            </a:r>
            <a:r>
              <a:rPr lang="de-DE" b="1" dirty="0" err="1"/>
              <a:t>Skidata</a:t>
            </a:r>
            <a:r>
              <a:rPr lang="de-DE" dirty="0"/>
              <a:t> AG</a:t>
            </a:r>
          </a:p>
        </p:txBody>
      </p:sp>
    </p:spTree>
    <p:extLst>
      <p:ext uri="{BB962C8B-B14F-4D97-AF65-F5344CB8AC3E}">
        <p14:creationId xmlns:p14="http://schemas.microsoft.com/office/powerpoint/2010/main" val="249583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chemeClr val="accent5">
                    <a:lumMod val="75000"/>
                  </a:schemeClr>
                </a:solidFill>
              </a:rPr>
              <a:t>Arbeitsmedizin</a:t>
            </a:r>
            <a:endParaRPr lang="de-DE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13127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sz="2600" b="1" dirty="0" smtClean="0"/>
              <a:t>Tätigkeitsspektrum ist definiert durch das ANSCHG, </a:t>
            </a:r>
          </a:p>
          <a:p>
            <a:pPr marL="0" indent="0">
              <a:buNone/>
            </a:pPr>
            <a:r>
              <a:rPr lang="de-DE" sz="2600" b="1" dirty="0" smtClean="0"/>
              <a:t>Berater von GL und </a:t>
            </a:r>
            <a:r>
              <a:rPr lang="de-DE" sz="2600" b="1" dirty="0" err="1" smtClean="0"/>
              <a:t>MitarbeiterInnen</a:t>
            </a:r>
            <a:r>
              <a:rPr lang="de-DE" sz="2600" b="1" dirty="0" smtClean="0"/>
              <a:t>                                                                                                                     </a:t>
            </a:r>
            <a:r>
              <a:rPr lang="de-DE" sz="2600" b="1" dirty="0" smtClean="0">
                <a:solidFill>
                  <a:srgbClr val="FF0000"/>
                </a:solidFill>
              </a:rPr>
              <a:t>VERTRAUEN IST SEHR WICHTIG!</a:t>
            </a:r>
          </a:p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r>
              <a:rPr lang="de-DE" sz="2600" dirty="0" smtClean="0"/>
              <a:t>Ergonomie am Arbeitsplatz, Licht, Lärm, Klima, Arbeitshaltung, Stress,… </a:t>
            </a:r>
          </a:p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r>
              <a:rPr lang="de-DE" sz="2600" dirty="0" smtClean="0"/>
              <a:t>Evaluierung typischer oder möglicher Gefahren am Arbeitsplatz</a:t>
            </a:r>
          </a:p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r>
              <a:rPr lang="de-DE" sz="2600" dirty="0" smtClean="0"/>
              <a:t>Schutz:  technisch – persönlich = Prävention: körperlich – psychisch</a:t>
            </a:r>
          </a:p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r>
              <a:rPr lang="de-DE" sz="2600" dirty="0" smtClean="0"/>
              <a:t>Untersuchungen: </a:t>
            </a:r>
            <a:r>
              <a:rPr lang="de-DE" sz="2600" dirty="0" err="1" smtClean="0"/>
              <a:t>Hörtests</a:t>
            </a:r>
            <a:r>
              <a:rPr lang="de-DE" sz="2600" dirty="0" smtClean="0"/>
              <a:t>, Sehtests, chem. </a:t>
            </a:r>
            <a:r>
              <a:rPr lang="de-DE" sz="2600" dirty="0" err="1"/>
              <a:t>t</a:t>
            </a:r>
            <a:r>
              <a:rPr lang="de-DE" sz="2600" dirty="0" err="1" smtClean="0"/>
              <a:t>ox</a:t>
            </a:r>
            <a:r>
              <a:rPr lang="de-DE" sz="2600" dirty="0" smtClean="0"/>
              <a:t>. U, schweißen, Haut, Lunge, Tauglichkeit f. Feuerwehr, Flugverkehr, Befähigung f. Maschinen, usw.</a:t>
            </a:r>
          </a:p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r>
              <a:rPr lang="de-DE" sz="2600" dirty="0" smtClean="0"/>
              <a:t>Zusammenarbeit mit internen Präventivkräften und Mitarbeit bei Unterweisungen, Erste Hilfe Ausbildung, Pandemieplan, Notfallplan</a:t>
            </a:r>
          </a:p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r>
              <a:rPr lang="de-DE" sz="2600" dirty="0" smtClean="0"/>
              <a:t>Berufsrelevante Impfungen und Reisemedizin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808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chemeClr val="accent5">
                    <a:lumMod val="75000"/>
                  </a:schemeClr>
                </a:solidFill>
              </a:rPr>
              <a:t>Betriebsmedizin</a:t>
            </a:r>
            <a:endParaRPr lang="de-DE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1600" b="1" dirty="0"/>
              <a:t>z</a:t>
            </a:r>
            <a:r>
              <a:rPr lang="de-DE" sz="1600" b="1" dirty="0" smtClean="0"/>
              <a:t>usätzliche Tätigkeiten individuell auf den Betrieb abgestimmt als Service des Unternehmens für die Belegschaft</a:t>
            </a:r>
          </a:p>
          <a:p>
            <a:pPr marL="0" indent="0">
              <a:buNone/>
            </a:pPr>
            <a:endParaRPr lang="de-DE" sz="1400" b="1" dirty="0" smtClean="0"/>
          </a:p>
          <a:p>
            <a:pPr marL="0" indent="0">
              <a:buNone/>
            </a:pPr>
            <a:r>
              <a:rPr lang="de-DE" sz="1400" dirty="0" smtClean="0"/>
              <a:t>Hausärztliche „Notfälle“ + Beratung </a:t>
            </a:r>
            <a:r>
              <a:rPr lang="de-DE" sz="1400" dirty="0" smtClean="0"/>
              <a:t>  (ev. Newsletter „</a:t>
            </a:r>
            <a:r>
              <a:rPr lang="de-DE" sz="1400" dirty="0" err="1" smtClean="0"/>
              <a:t>Med</a:t>
            </a:r>
            <a:r>
              <a:rPr lang="de-DE" sz="1400" dirty="0" smtClean="0"/>
              <a:t>-Infos vom Betriebsarzt“ </a:t>
            </a:r>
            <a:r>
              <a:rPr lang="de-DE" sz="1400" dirty="0" smtClean="0"/>
              <a:t>monatlich)	</a:t>
            </a:r>
          </a:p>
          <a:p>
            <a:pPr marL="0" indent="0">
              <a:buNone/>
            </a:pPr>
            <a:endParaRPr lang="de-DE" sz="1000" dirty="0" smtClean="0"/>
          </a:p>
          <a:p>
            <a:pPr marL="0" indent="0">
              <a:buNone/>
            </a:pPr>
            <a:r>
              <a:rPr lang="de-DE" sz="1400" dirty="0" smtClean="0"/>
              <a:t>VU im Betrieb mit Kassenverrechnung Zeitaufwand 30 min pro </a:t>
            </a:r>
            <a:r>
              <a:rPr lang="de-DE" sz="1400" dirty="0" smtClean="0"/>
              <a:t>MA          </a:t>
            </a:r>
            <a:r>
              <a:rPr lang="de-DE" sz="1400" dirty="0" smtClean="0">
                <a:solidFill>
                  <a:srgbClr val="FF0000"/>
                </a:solidFill>
              </a:rPr>
              <a:t>Wichtig</a:t>
            </a:r>
            <a:r>
              <a:rPr lang="de-DE" sz="1400" dirty="0" smtClean="0">
                <a:solidFill>
                  <a:srgbClr val="FF0000"/>
                </a:solidFill>
              </a:rPr>
              <a:t>!!! </a:t>
            </a:r>
            <a:r>
              <a:rPr lang="de-DE" sz="1400" dirty="0" smtClean="0"/>
              <a:t> </a:t>
            </a:r>
            <a:r>
              <a:rPr lang="de-DE" sz="1400" dirty="0" smtClean="0">
                <a:solidFill>
                  <a:srgbClr val="FF0000"/>
                </a:solidFill>
              </a:rPr>
              <a:t>ärztliche </a:t>
            </a:r>
            <a:r>
              <a:rPr lang="de-DE" sz="1400" dirty="0">
                <a:solidFill>
                  <a:srgbClr val="FF0000"/>
                </a:solidFill>
              </a:rPr>
              <a:t>Schweigepflicht = Vertrauen</a:t>
            </a:r>
            <a:endParaRPr lang="de-DE" sz="1400" dirty="0" smtClean="0"/>
          </a:p>
          <a:p>
            <a:pPr marL="0" indent="0">
              <a:buNone/>
            </a:pPr>
            <a:endParaRPr lang="de-DE" sz="1000" dirty="0" smtClean="0"/>
          </a:p>
          <a:p>
            <a:pPr marL="0" indent="0">
              <a:buNone/>
            </a:pPr>
            <a:r>
              <a:rPr lang="de-DE" sz="1400" dirty="0" smtClean="0"/>
              <a:t>Impfungen auf freiwilliger Basis als Service  </a:t>
            </a:r>
            <a:endParaRPr lang="de-DE" sz="1000" dirty="0" smtClean="0"/>
          </a:p>
          <a:p>
            <a:pPr marL="0" indent="0">
              <a:buNone/>
            </a:pPr>
            <a:endParaRPr lang="de-DE" sz="1000" dirty="0"/>
          </a:p>
          <a:p>
            <a:pPr marL="0" indent="0">
              <a:buNone/>
            </a:pPr>
            <a:r>
              <a:rPr lang="de-DE" sz="1400" dirty="0" smtClean="0"/>
              <a:t>Physikalisches Therapieangebot (Gymnastik, Massage, …)</a:t>
            </a:r>
          </a:p>
          <a:p>
            <a:pPr marL="0" indent="0">
              <a:buNone/>
            </a:pPr>
            <a:endParaRPr lang="de-DE" sz="1000" dirty="0" smtClean="0"/>
          </a:p>
          <a:p>
            <a:pPr marL="0" indent="0">
              <a:buNone/>
            </a:pPr>
            <a:r>
              <a:rPr lang="de-DE" sz="1400" dirty="0" smtClean="0"/>
              <a:t>Bewegungsprävention als Ausgleich und Vorsorge bei verschiedenen Arbeitshaltungsthemen (z.B. Wirbelsäulenprävention)</a:t>
            </a:r>
          </a:p>
          <a:p>
            <a:pPr marL="0" indent="0">
              <a:buNone/>
            </a:pPr>
            <a:endParaRPr lang="de-DE" sz="1000" dirty="0" smtClean="0"/>
          </a:p>
          <a:p>
            <a:pPr marL="0" indent="0">
              <a:buNone/>
            </a:pPr>
            <a:r>
              <a:rPr lang="de-DE" sz="1400" dirty="0" smtClean="0"/>
              <a:t>Ernährungstools, Kantine?</a:t>
            </a:r>
          </a:p>
          <a:p>
            <a:pPr marL="0" indent="0">
              <a:buNone/>
            </a:pPr>
            <a:endParaRPr lang="de-DE" sz="1000" dirty="0" smtClean="0"/>
          </a:p>
          <a:p>
            <a:pPr marL="0" indent="0">
              <a:buNone/>
            </a:pPr>
            <a:r>
              <a:rPr lang="de-DE" sz="1400" dirty="0" smtClean="0"/>
              <a:t>Entspannungsangebote einzeln in Gruppen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4064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Breitbild</PresentationFormat>
  <Paragraphs>39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Larissa</vt:lpstr>
      <vt:lpstr>Arbeitsmedizin &amp; Betriebsmedizin</vt:lpstr>
      <vt:lpstr>Arbeitsmedizin</vt:lpstr>
      <vt:lpstr>Betriebsmedizin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Arbeitsmedizin &amp; Betriebsmedizin</dc:title>
  <dc:creator>Ordination</dc:creator>
  <cp:lastModifiedBy>Ordination</cp:lastModifiedBy>
  <cp:revision>17</cp:revision>
  <dcterms:created xsi:type="dcterms:W3CDTF">2025-09-16T07:59:26Z</dcterms:created>
  <dcterms:modified xsi:type="dcterms:W3CDTF">2025-09-16T09:59:22Z</dcterms:modified>
</cp:coreProperties>
</file>